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74" r:id="rId3"/>
    <p:sldId id="265" r:id="rId4"/>
    <p:sldId id="276" r:id="rId5"/>
    <p:sldId id="277" r:id="rId6"/>
    <p:sldId id="275" r:id="rId7"/>
    <p:sldId id="278" r:id="rId8"/>
    <p:sldId id="279" r:id="rId9"/>
    <p:sldId id="280" r:id="rId10"/>
    <p:sldId id="281" r:id="rId11"/>
    <p:sldId id="326" r:id="rId12"/>
    <p:sldId id="291" r:id="rId13"/>
    <p:sldId id="313" r:id="rId14"/>
    <p:sldId id="267" r:id="rId15"/>
    <p:sldId id="297" r:id="rId16"/>
    <p:sldId id="283" r:id="rId17"/>
    <p:sldId id="298" r:id="rId18"/>
    <p:sldId id="268" r:id="rId19"/>
    <p:sldId id="294" r:id="rId20"/>
    <p:sldId id="284" r:id="rId21"/>
    <p:sldId id="295" r:id="rId22"/>
    <p:sldId id="269" r:id="rId23"/>
    <p:sldId id="299" r:id="rId24"/>
    <p:sldId id="289" r:id="rId25"/>
    <p:sldId id="296" r:id="rId26"/>
    <p:sldId id="303" r:id="rId27"/>
    <p:sldId id="300" r:id="rId28"/>
    <p:sldId id="315" r:id="rId29"/>
    <p:sldId id="316" r:id="rId30"/>
    <p:sldId id="317" r:id="rId31"/>
    <p:sldId id="318" r:id="rId32"/>
    <p:sldId id="319" r:id="rId33"/>
    <p:sldId id="322" r:id="rId34"/>
    <p:sldId id="320" r:id="rId35"/>
    <p:sldId id="323" r:id="rId36"/>
    <p:sldId id="321" r:id="rId37"/>
    <p:sldId id="305" r:id="rId38"/>
    <p:sldId id="308" r:id="rId39"/>
    <p:sldId id="306" r:id="rId40"/>
    <p:sldId id="309" r:id="rId41"/>
    <p:sldId id="311" r:id="rId42"/>
    <p:sldId id="272" r:id="rId43"/>
    <p:sldId id="301" r:id="rId44"/>
    <p:sldId id="302" r:id="rId45"/>
    <p:sldId id="273" r:id="rId4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336" y="-6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2020/2/11</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audio" Target="file:///C:\Users\A\Desktop\the%20rose.mp3"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2" name="标题 1"/>
          <p:cNvSpPr>
            <a:spLocks noGrp="1"/>
          </p:cNvSpPr>
          <p:nvPr>
            <p:ph type="title"/>
          </p:nvPr>
        </p:nvSpPr>
        <p:spPr>
          <a:xfrm>
            <a:off x="214282" y="2071678"/>
            <a:ext cx="8643998" cy="2000264"/>
          </a:xfrm>
        </p:spPr>
        <p:txBody>
          <a:bodyPr>
            <a:noAutofit/>
          </a:bodyPr>
          <a:lstStyle/>
          <a:p>
            <a:r>
              <a:rPr lang="zh-CN" altLang="en-US" sz="8000" b="1" dirty="0" smtClean="0">
                <a:solidFill>
                  <a:schemeClr val="accent4"/>
                </a:solidFill>
                <a:latin typeface="Times New Roman" pitchFamily="18" charset="0"/>
                <a:cs typeface="Times New Roman" pitchFamily="18" charset="0"/>
              </a:rPr>
              <a:t>中考英语复习指导</a:t>
            </a:r>
            <a:r>
              <a:rPr lang="en-US" altLang="zh-CN" sz="8000" b="1" dirty="0" smtClean="0">
                <a:solidFill>
                  <a:schemeClr val="accent4"/>
                </a:solidFill>
                <a:latin typeface="Times New Roman" pitchFamily="18" charset="0"/>
                <a:cs typeface="Times New Roman" pitchFamily="18" charset="0"/>
              </a:rPr>
              <a:t/>
            </a:r>
            <a:br>
              <a:rPr lang="en-US" altLang="zh-CN" sz="8000" b="1" dirty="0" smtClean="0">
                <a:solidFill>
                  <a:schemeClr val="accent4"/>
                </a:solidFill>
                <a:latin typeface="Times New Roman" pitchFamily="18" charset="0"/>
                <a:cs typeface="Times New Roman" pitchFamily="18" charset="0"/>
              </a:rPr>
            </a:br>
            <a:r>
              <a:rPr lang="en-US" altLang="zh-CN" sz="8000" dirty="0" smtClean="0">
                <a:solidFill>
                  <a:schemeClr val="accent4"/>
                </a:solidFill>
                <a:latin typeface="Times New Roman" pitchFamily="18" charset="0"/>
                <a:cs typeface="Times New Roman" pitchFamily="18" charset="0"/>
              </a:rPr>
              <a:t/>
            </a:r>
            <a:br>
              <a:rPr lang="en-US" altLang="zh-CN" sz="8000" dirty="0" smtClean="0">
                <a:solidFill>
                  <a:schemeClr val="accent4"/>
                </a:solidFill>
                <a:latin typeface="Times New Roman" pitchFamily="18" charset="0"/>
                <a:cs typeface="Times New Roman" pitchFamily="18" charset="0"/>
              </a:rPr>
            </a:br>
            <a:r>
              <a:rPr lang="zh-CN" altLang="en-US" sz="4800" b="1" dirty="0" smtClean="0">
                <a:solidFill>
                  <a:schemeClr val="accent4"/>
                </a:solidFill>
              </a:rPr>
              <a:t>被动语态的考查及运用</a:t>
            </a:r>
            <a:endParaRPr lang="zh-CN" altLang="en-US" sz="4800" b="1" dirty="0">
              <a:solidFill>
                <a:schemeClr val="accent4"/>
              </a:solidFill>
            </a:endParaRPr>
          </a:p>
        </p:txBody>
      </p:sp>
      <p:sp>
        <p:nvSpPr>
          <p:cNvPr id="5" name="TextBox 4"/>
          <p:cNvSpPr txBox="1"/>
          <p:nvPr/>
        </p:nvSpPr>
        <p:spPr>
          <a:xfrm>
            <a:off x="2126164" y="5429264"/>
            <a:ext cx="5724644" cy="830997"/>
          </a:xfrm>
          <a:prstGeom prst="rect">
            <a:avLst/>
          </a:prstGeom>
          <a:noFill/>
        </p:spPr>
        <p:txBody>
          <a:bodyPr wrap="none" rtlCol="0">
            <a:spAutoFit/>
          </a:bodyPr>
          <a:lstStyle/>
          <a:p>
            <a:pPr algn="r"/>
            <a:r>
              <a:rPr lang="zh-CN" altLang="en-US" sz="4800" dirty="0" smtClean="0">
                <a:solidFill>
                  <a:schemeClr val="accent5"/>
                </a:solidFill>
                <a:latin typeface="华文新魏" pitchFamily="2" charset="-122"/>
                <a:ea typeface="华文新魏" pitchFamily="2" charset="-122"/>
              </a:rPr>
              <a:t>天津市环湖中学刘琦</a:t>
            </a:r>
            <a:endParaRPr lang="zh-CN" altLang="en-US" sz="4800" dirty="0">
              <a:solidFill>
                <a:schemeClr val="accent5"/>
              </a:solidFill>
              <a:latin typeface="华文新魏" pitchFamily="2" charset="-122"/>
              <a:ea typeface="华文新魏"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6" name="标题 5"/>
          <p:cNvSpPr>
            <a:spLocks noGrp="1"/>
          </p:cNvSpPr>
          <p:nvPr>
            <p:ph type="title"/>
          </p:nvPr>
        </p:nvSpPr>
        <p:spPr>
          <a:xfrm>
            <a:off x="214282" y="142852"/>
            <a:ext cx="8229600" cy="1143000"/>
          </a:xfrm>
        </p:spPr>
        <p:txBody>
          <a:bodyPr/>
          <a:lstStyle/>
          <a:p>
            <a:pPr algn="l"/>
            <a:r>
              <a:rPr lang="en-US" altLang="zh-CN" b="1" dirty="0" smtClean="0">
                <a:solidFill>
                  <a:schemeClr val="accent4"/>
                </a:solidFill>
                <a:latin typeface="Times New Roman" pitchFamily="18" charset="0"/>
                <a:cs typeface="Times New Roman" pitchFamily="18" charset="0"/>
              </a:rPr>
              <a:t>The Passive Voice</a:t>
            </a:r>
            <a:endParaRPr lang="zh-CN" altLang="en-US" b="1" dirty="0">
              <a:solidFill>
                <a:schemeClr val="accent4"/>
              </a:solidFill>
              <a:latin typeface="Times New Roman" pitchFamily="18" charset="0"/>
              <a:cs typeface="Times New Roman" pitchFamily="18" charset="0"/>
            </a:endParaRPr>
          </a:p>
        </p:txBody>
      </p:sp>
      <p:sp>
        <p:nvSpPr>
          <p:cNvPr id="7" name="TextBox 6"/>
          <p:cNvSpPr txBox="1"/>
          <p:nvPr/>
        </p:nvSpPr>
        <p:spPr>
          <a:xfrm>
            <a:off x="714348" y="1142984"/>
            <a:ext cx="7643866" cy="1200329"/>
          </a:xfrm>
          <a:prstGeom prst="rect">
            <a:avLst/>
          </a:prstGeom>
          <a:noFill/>
        </p:spPr>
        <p:txBody>
          <a:bodyPr wrap="square" rtlCol="0">
            <a:spAutoFit/>
          </a:bodyPr>
          <a:lstStyle/>
          <a:p>
            <a:r>
              <a:rPr lang="zh-CN" altLang="en-US" sz="3600" b="1" dirty="0" smtClean="0"/>
              <a:t>一、结构</a:t>
            </a:r>
            <a:r>
              <a:rPr lang="zh-CN" altLang="en-US" sz="3600" dirty="0" smtClean="0"/>
              <a:t>：</a:t>
            </a:r>
            <a:endParaRPr lang="en-US" altLang="zh-CN" sz="3600" dirty="0" smtClean="0"/>
          </a:p>
          <a:p>
            <a:r>
              <a:rPr lang="en-US" altLang="zh-CN" dirty="0" smtClean="0"/>
              <a:t/>
            </a:r>
            <a:br>
              <a:rPr lang="en-US" altLang="zh-CN" dirty="0" smtClean="0"/>
            </a:br>
            <a:endParaRPr lang="zh-CN" altLang="en-US" dirty="0"/>
          </a:p>
        </p:txBody>
      </p:sp>
      <p:sp>
        <p:nvSpPr>
          <p:cNvPr id="8" name="矩形 7"/>
          <p:cNvSpPr/>
          <p:nvPr/>
        </p:nvSpPr>
        <p:spPr>
          <a:xfrm>
            <a:off x="3000364" y="2928934"/>
            <a:ext cx="2462534" cy="830997"/>
          </a:xfrm>
          <a:prstGeom prst="rect">
            <a:avLst/>
          </a:prstGeom>
          <a:solidFill>
            <a:srgbClr val="FFFF00"/>
          </a:solidFill>
          <a:ln>
            <a:solidFill>
              <a:srgbClr val="FFFF00"/>
            </a:solidFill>
          </a:ln>
        </p:spPr>
        <p:txBody>
          <a:bodyPr wrap="none">
            <a:spAutoFit/>
          </a:bodyPr>
          <a:lstStyle/>
          <a:p>
            <a:r>
              <a:rPr lang="en-US" altLang="zh-CN" sz="4800" dirty="0" smtClean="0">
                <a:latin typeface="Times New Roman" pitchFamily="18" charset="0"/>
                <a:cs typeface="Times New Roman" pitchFamily="18" charset="0"/>
              </a:rPr>
              <a:t>be+ done</a:t>
            </a:r>
            <a:endParaRPr lang="zh-CN" altLang="en-US" sz="4800" dirty="0">
              <a:latin typeface="Times New Roman" pitchFamily="18" charset="0"/>
              <a:cs typeface="Times New Roman" pitchFamily="18" charset="0"/>
            </a:endParaRPr>
          </a:p>
        </p:txBody>
      </p:sp>
      <p:sp>
        <p:nvSpPr>
          <p:cNvPr id="9" name="TextBox 8"/>
          <p:cNvSpPr txBox="1"/>
          <p:nvPr/>
        </p:nvSpPr>
        <p:spPr>
          <a:xfrm>
            <a:off x="642910" y="3786190"/>
            <a:ext cx="7539303" cy="2308324"/>
          </a:xfrm>
          <a:prstGeom prst="rect">
            <a:avLst/>
          </a:prstGeom>
          <a:noFill/>
        </p:spPr>
        <p:txBody>
          <a:bodyPr wrap="square" rtlCol="0">
            <a:spAutoFit/>
          </a:bodyPr>
          <a:lstStyle/>
          <a:p>
            <a:r>
              <a:rPr lang="en-US" altLang="zh-CN" sz="3600" dirty="0" smtClean="0">
                <a:solidFill>
                  <a:schemeClr val="accent4"/>
                </a:solidFill>
                <a:latin typeface="Times New Roman" pitchFamily="18" charset="0"/>
                <a:cs typeface="Times New Roman" pitchFamily="18" charset="0"/>
              </a:rPr>
              <a:t>The modern world is still influenced by his thoughts about life. </a:t>
            </a:r>
          </a:p>
          <a:p>
            <a:r>
              <a:rPr lang="en-US" altLang="zh-CN" sz="3600" dirty="0" smtClean="0">
                <a:solidFill>
                  <a:schemeClr val="accent4"/>
                </a:solidFill>
                <a:latin typeface="Times New Roman" pitchFamily="18" charset="0"/>
                <a:cs typeface="Times New Roman" pitchFamily="18" charset="0"/>
              </a:rPr>
              <a:t>A new school was set up last year in my hometown.</a:t>
            </a:r>
            <a:endParaRPr lang="zh-CN" altLang="en-US" sz="3600" dirty="0">
              <a:solidFill>
                <a:schemeClr val="accent4"/>
              </a:solidFill>
              <a:latin typeface="Times New Roman" pitchFamily="18" charset="0"/>
              <a:cs typeface="Times New Roman" pitchFamily="18" charset="0"/>
            </a:endParaRPr>
          </a:p>
        </p:txBody>
      </p:sp>
      <p:sp>
        <p:nvSpPr>
          <p:cNvPr id="10" name="TextBox 9"/>
          <p:cNvSpPr txBox="1"/>
          <p:nvPr/>
        </p:nvSpPr>
        <p:spPr>
          <a:xfrm>
            <a:off x="4000496" y="4143380"/>
            <a:ext cx="3570208" cy="369332"/>
          </a:xfrm>
          <a:prstGeom prst="rect">
            <a:avLst/>
          </a:prstGeom>
          <a:noFill/>
        </p:spPr>
        <p:txBody>
          <a:bodyPr wrap="none" rtlCol="0">
            <a:spAutoFit/>
          </a:bodyPr>
          <a:lstStyle/>
          <a:p>
            <a:r>
              <a:rPr lang="en-US" altLang="zh-CN" dirty="0" smtClean="0">
                <a:solidFill>
                  <a:srgbClr val="FF0000"/>
                </a:solidFill>
              </a:rPr>
              <a:t>_____                _________________</a:t>
            </a:r>
            <a:endParaRPr lang="zh-CN" altLang="en-US" dirty="0">
              <a:solidFill>
                <a:srgbClr val="FF0000"/>
              </a:solidFill>
            </a:endParaRPr>
          </a:p>
        </p:txBody>
      </p:sp>
      <p:sp>
        <p:nvSpPr>
          <p:cNvPr id="13" name="TextBox 12"/>
          <p:cNvSpPr txBox="1"/>
          <p:nvPr/>
        </p:nvSpPr>
        <p:spPr>
          <a:xfrm>
            <a:off x="3286116" y="5357826"/>
            <a:ext cx="2146742" cy="369332"/>
          </a:xfrm>
          <a:prstGeom prst="rect">
            <a:avLst/>
          </a:prstGeom>
          <a:noFill/>
        </p:spPr>
        <p:txBody>
          <a:bodyPr wrap="none" rtlCol="0">
            <a:spAutoFit/>
          </a:bodyPr>
          <a:lstStyle/>
          <a:p>
            <a:r>
              <a:rPr lang="en-US" altLang="zh-CN" dirty="0" smtClean="0">
                <a:solidFill>
                  <a:srgbClr val="FF0000"/>
                </a:solidFill>
              </a:rPr>
              <a:t>_________________</a:t>
            </a:r>
            <a:endParaRPr lang="zh-CN" altLang="en-US" dirty="0">
              <a:solidFill>
                <a:srgbClr val="FF0000"/>
              </a:solidFill>
            </a:endParaRPr>
          </a:p>
        </p:txBody>
      </p:sp>
      <p:sp>
        <p:nvSpPr>
          <p:cNvPr id="11" name="TextBox 10"/>
          <p:cNvSpPr txBox="1"/>
          <p:nvPr/>
        </p:nvSpPr>
        <p:spPr>
          <a:xfrm>
            <a:off x="785786" y="1785926"/>
            <a:ext cx="7715304" cy="1077218"/>
          </a:xfrm>
          <a:prstGeom prst="rect">
            <a:avLst/>
          </a:prstGeom>
          <a:noFill/>
        </p:spPr>
        <p:txBody>
          <a:bodyPr wrap="square" rtlCol="0">
            <a:spAutoFit/>
          </a:bodyPr>
          <a:lstStyle/>
          <a:p>
            <a:r>
              <a:rPr lang="zh-CN" altLang="en-US" sz="3200" dirty="0" smtClean="0"/>
              <a:t>由“</a:t>
            </a:r>
            <a:r>
              <a:rPr lang="en-US" altLang="zh-CN" sz="3200" dirty="0" smtClean="0">
                <a:latin typeface="Times New Roman" pitchFamily="18" charset="0"/>
                <a:cs typeface="Times New Roman" pitchFamily="18" charset="0"/>
              </a:rPr>
              <a:t>be </a:t>
            </a:r>
            <a:r>
              <a:rPr lang="en-US" altLang="zh-CN" sz="3200" dirty="0" smtClean="0"/>
              <a:t>+</a:t>
            </a:r>
            <a:r>
              <a:rPr lang="zh-CN" altLang="en-US" sz="3200" dirty="0" smtClean="0"/>
              <a:t> 过去分词”构成，</a:t>
            </a:r>
            <a:r>
              <a:rPr lang="en-US" altLang="zh-CN" sz="3200" dirty="0" smtClean="0">
                <a:latin typeface="Times New Roman" pitchFamily="18" charset="0"/>
                <a:cs typeface="Times New Roman" pitchFamily="18" charset="0"/>
              </a:rPr>
              <a:t>be</a:t>
            </a:r>
            <a:r>
              <a:rPr lang="zh-CN" altLang="en-US" sz="3200" dirty="0" smtClean="0"/>
              <a:t>根据句中人称、数和时态做相应调整。</a:t>
            </a:r>
            <a:endParaRPr lang="zh-CN"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3"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714412" y="0"/>
            <a:ext cx="10457764" cy="6858000"/>
          </a:xfrm>
        </p:spPr>
      </p:pic>
      <p:sp>
        <p:nvSpPr>
          <p:cNvPr id="2" name="标题 1"/>
          <p:cNvSpPr>
            <a:spLocks noGrp="1"/>
          </p:cNvSpPr>
          <p:nvPr>
            <p:ph type="title"/>
          </p:nvPr>
        </p:nvSpPr>
        <p:spPr>
          <a:xfrm>
            <a:off x="0" y="500042"/>
            <a:ext cx="8929750" cy="1428760"/>
          </a:xfrm>
        </p:spPr>
        <p:txBody>
          <a:bodyPr>
            <a:noAutofit/>
          </a:bodyPr>
          <a:lstStyle/>
          <a:p>
            <a:r>
              <a:rPr lang="en-US" altLang="zh-CN" sz="3600" dirty="0" smtClean="0"/>
              <a:t> </a:t>
            </a:r>
            <a:endParaRPr lang="zh-CN" altLang="en-US" sz="3600" dirty="0"/>
          </a:p>
        </p:txBody>
      </p:sp>
      <p:sp>
        <p:nvSpPr>
          <p:cNvPr id="7" name="TextBox 6"/>
          <p:cNvSpPr txBox="1"/>
          <p:nvPr/>
        </p:nvSpPr>
        <p:spPr>
          <a:xfrm>
            <a:off x="214282" y="571480"/>
            <a:ext cx="6670416" cy="5909310"/>
          </a:xfrm>
          <a:prstGeom prst="rect">
            <a:avLst/>
          </a:prstGeom>
          <a:noFill/>
        </p:spPr>
        <p:txBody>
          <a:bodyPr wrap="none" rtlCol="0">
            <a:spAutoFit/>
          </a:bodyPr>
          <a:lstStyle/>
          <a:p>
            <a:r>
              <a:rPr lang="zh-CN" altLang="en-US" sz="3600" b="1" dirty="0" smtClean="0"/>
              <a:t>二、不同时态的被动语态形式：</a:t>
            </a:r>
            <a:endParaRPr lang="en-US" altLang="zh-CN" sz="3600" b="1" dirty="0" smtClean="0"/>
          </a:p>
          <a:p>
            <a:pPr>
              <a:lnSpc>
                <a:spcPct val="150000"/>
              </a:lnSpc>
            </a:pPr>
            <a:r>
              <a:rPr lang="en-US" altLang="zh-CN" sz="3600" dirty="0" smtClean="0"/>
              <a:t>1</a:t>
            </a:r>
            <a:r>
              <a:rPr lang="zh-CN" altLang="en-US" sz="3600" dirty="0" smtClean="0"/>
              <a:t>）一般现在时：</a:t>
            </a:r>
            <a:endParaRPr lang="en-US" altLang="zh-CN" sz="3600" dirty="0" smtClean="0">
              <a:solidFill>
                <a:srgbClr val="FF0000"/>
              </a:solidFill>
              <a:latin typeface="Times New Roman" pitchFamily="18" charset="0"/>
              <a:cs typeface="Times New Roman" pitchFamily="18" charset="0"/>
            </a:endParaRPr>
          </a:p>
          <a:p>
            <a:pPr>
              <a:lnSpc>
                <a:spcPct val="150000"/>
              </a:lnSpc>
            </a:pPr>
            <a:r>
              <a:rPr lang="en-US" altLang="zh-CN" sz="3600" dirty="0" smtClean="0"/>
              <a:t>2</a:t>
            </a:r>
            <a:r>
              <a:rPr lang="zh-CN" altLang="en-US" sz="3600" dirty="0" smtClean="0"/>
              <a:t>）一般过去时：</a:t>
            </a:r>
            <a:endParaRPr lang="en-US" altLang="zh-CN" sz="3600" dirty="0" smtClean="0">
              <a:solidFill>
                <a:srgbClr val="FF0000"/>
              </a:solidFill>
              <a:latin typeface="Times New Roman" pitchFamily="18" charset="0"/>
              <a:cs typeface="Times New Roman" pitchFamily="18" charset="0"/>
            </a:endParaRPr>
          </a:p>
          <a:p>
            <a:pPr>
              <a:lnSpc>
                <a:spcPct val="150000"/>
              </a:lnSpc>
            </a:pPr>
            <a:r>
              <a:rPr lang="en-US" altLang="zh-CN" sz="3600" dirty="0" smtClean="0"/>
              <a:t>3</a:t>
            </a:r>
            <a:r>
              <a:rPr lang="zh-CN" altLang="en-US" sz="3600" dirty="0" smtClean="0"/>
              <a:t>）一般将来时：</a:t>
            </a:r>
            <a:endParaRPr lang="en-US" altLang="zh-CN" sz="3600" dirty="0" smtClean="0">
              <a:solidFill>
                <a:srgbClr val="FF0000"/>
              </a:solidFill>
              <a:latin typeface="Times New Roman" pitchFamily="18" charset="0"/>
              <a:cs typeface="Times New Roman" pitchFamily="18" charset="0"/>
            </a:endParaRPr>
          </a:p>
          <a:p>
            <a:pPr>
              <a:lnSpc>
                <a:spcPct val="150000"/>
              </a:lnSpc>
            </a:pPr>
            <a:r>
              <a:rPr lang="en-US" altLang="zh-CN" sz="3600" dirty="0" smtClean="0"/>
              <a:t>4</a:t>
            </a:r>
            <a:r>
              <a:rPr lang="zh-CN" altLang="en-US" sz="3600" dirty="0" smtClean="0"/>
              <a:t>）现在完成时：</a:t>
            </a:r>
            <a:endParaRPr lang="en-US" altLang="zh-CN" sz="3600" dirty="0" smtClean="0">
              <a:solidFill>
                <a:srgbClr val="FF0000"/>
              </a:solidFill>
              <a:latin typeface="Times New Roman" pitchFamily="18" charset="0"/>
              <a:cs typeface="Times New Roman" pitchFamily="18" charset="0"/>
            </a:endParaRPr>
          </a:p>
          <a:p>
            <a:pPr>
              <a:lnSpc>
                <a:spcPct val="150000"/>
              </a:lnSpc>
            </a:pPr>
            <a:r>
              <a:rPr lang="en-US" altLang="zh-CN" sz="3600" dirty="0" smtClean="0"/>
              <a:t>5</a:t>
            </a:r>
            <a:r>
              <a:rPr lang="zh-CN" altLang="en-US" sz="3600" dirty="0" smtClean="0"/>
              <a:t>）现在进行时：</a:t>
            </a:r>
            <a:endParaRPr lang="en-US" altLang="zh-CN" sz="3600" dirty="0" smtClean="0">
              <a:solidFill>
                <a:srgbClr val="FF0000"/>
              </a:solidFill>
              <a:latin typeface="Times New Roman" pitchFamily="18" charset="0"/>
              <a:cs typeface="Times New Roman" pitchFamily="18" charset="0"/>
            </a:endParaRPr>
          </a:p>
          <a:p>
            <a:pPr>
              <a:lnSpc>
                <a:spcPct val="150000"/>
              </a:lnSpc>
            </a:pPr>
            <a:r>
              <a:rPr lang="en-US" altLang="zh-CN" sz="3600" dirty="0" smtClean="0"/>
              <a:t>6</a:t>
            </a:r>
            <a:r>
              <a:rPr lang="zh-CN" altLang="en-US" sz="3600" dirty="0" smtClean="0"/>
              <a:t>）情态动词</a:t>
            </a:r>
            <a:endParaRPr lang="en-US" altLang="zh-CN" sz="3600" dirty="0" smtClean="0">
              <a:solidFill>
                <a:srgbClr val="FF0000"/>
              </a:solidFill>
              <a:latin typeface="Times New Roman" pitchFamily="18" charset="0"/>
              <a:cs typeface="Times New Roman" pitchFamily="18" charset="0"/>
            </a:endParaRPr>
          </a:p>
          <a:p>
            <a:endParaRPr lang="zh-CN" altLang="en-US" dirty="0"/>
          </a:p>
        </p:txBody>
      </p:sp>
      <p:sp>
        <p:nvSpPr>
          <p:cNvPr id="8" name="TextBox 7"/>
          <p:cNvSpPr txBox="1"/>
          <p:nvPr/>
        </p:nvSpPr>
        <p:spPr>
          <a:xfrm>
            <a:off x="3500430" y="1285860"/>
            <a:ext cx="3150221" cy="646331"/>
          </a:xfrm>
          <a:prstGeom prst="rect">
            <a:avLst/>
          </a:prstGeom>
          <a:noFill/>
        </p:spPr>
        <p:txBody>
          <a:bodyPr wrap="none" rtlCol="0">
            <a:spAutoFit/>
          </a:bodyPr>
          <a:lstStyle/>
          <a:p>
            <a:r>
              <a:rPr lang="en-US" altLang="zh-CN" sz="3600" dirty="0" smtClean="0">
                <a:solidFill>
                  <a:srgbClr val="FF0000"/>
                </a:solidFill>
                <a:latin typeface="Times New Roman" pitchFamily="18" charset="0"/>
                <a:cs typeface="Times New Roman" pitchFamily="18" charset="0"/>
              </a:rPr>
              <a:t>am/is/are +done</a:t>
            </a:r>
            <a:endParaRPr lang="zh-CN" altLang="en-US" sz="3600" dirty="0"/>
          </a:p>
        </p:txBody>
      </p:sp>
      <p:sp>
        <p:nvSpPr>
          <p:cNvPr id="9" name="TextBox 8"/>
          <p:cNvSpPr txBox="1"/>
          <p:nvPr/>
        </p:nvSpPr>
        <p:spPr>
          <a:xfrm>
            <a:off x="3571868" y="2143116"/>
            <a:ext cx="3201517" cy="646331"/>
          </a:xfrm>
          <a:prstGeom prst="rect">
            <a:avLst/>
          </a:prstGeom>
          <a:noFill/>
        </p:spPr>
        <p:txBody>
          <a:bodyPr wrap="none" rtlCol="0">
            <a:spAutoFit/>
          </a:bodyPr>
          <a:lstStyle/>
          <a:p>
            <a:r>
              <a:rPr lang="en-US" altLang="zh-CN" sz="3600" dirty="0" smtClean="0">
                <a:solidFill>
                  <a:srgbClr val="FF0000"/>
                </a:solidFill>
                <a:latin typeface="Times New Roman" pitchFamily="18" charset="0"/>
                <a:cs typeface="Times New Roman" pitchFamily="18" charset="0"/>
              </a:rPr>
              <a:t>was/were +done</a:t>
            </a:r>
            <a:endParaRPr lang="zh-CN" altLang="en-US" sz="3600" dirty="0"/>
          </a:p>
        </p:txBody>
      </p:sp>
      <p:sp>
        <p:nvSpPr>
          <p:cNvPr id="10" name="TextBox 9"/>
          <p:cNvSpPr txBox="1"/>
          <p:nvPr/>
        </p:nvSpPr>
        <p:spPr>
          <a:xfrm>
            <a:off x="3571868" y="4572008"/>
            <a:ext cx="4551246" cy="646331"/>
          </a:xfrm>
          <a:prstGeom prst="rect">
            <a:avLst/>
          </a:prstGeom>
          <a:noFill/>
        </p:spPr>
        <p:txBody>
          <a:bodyPr wrap="none" rtlCol="0">
            <a:spAutoFit/>
          </a:bodyPr>
          <a:lstStyle/>
          <a:p>
            <a:r>
              <a:rPr lang="en-US" altLang="zh-CN" sz="3600" dirty="0" smtClean="0">
                <a:solidFill>
                  <a:srgbClr val="FF0000"/>
                </a:solidFill>
                <a:latin typeface="Times New Roman" pitchFamily="18" charset="0"/>
                <a:cs typeface="Times New Roman" pitchFamily="18" charset="0"/>
              </a:rPr>
              <a:t>am/is/are +being +done</a:t>
            </a:r>
            <a:endParaRPr lang="zh-CN" altLang="en-US" sz="3600" dirty="0"/>
          </a:p>
        </p:txBody>
      </p:sp>
      <p:sp>
        <p:nvSpPr>
          <p:cNvPr id="11" name="TextBox 10"/>
          <p:cNvSpPr txBox="1"/>
          <p:nvPr/>
        </p:nvSpPr>
        <p:spPr>
          <a:xfrm>
            <a:off x="3571868" y="2928934"/>
            <a:ext cx="5307863" cy="646331"/>
          </a:xfrm>
          <a:prstGeom prst="rect">
            <a:avLst/>
          </a:prstGeom>
          <a:noFill/>
        </p:spPr>
        <p:txBody>
          <a:bodyPr wrap="none" rtlCol="0">
            <a:spAutoFit/>
          </a:bodyPr>
          <a:lstStyle/>
          <a:p>
            <a:r>
              <a:rPr lang="en-US" altLang="zh-CN" sz="3600" dirty="0" smtClean="0">
                <a:solidFill>
                  <a:srgbClr val="FF0000"/>
                </a:solidFill>
                <a:latin typeface="Times New Roman" pitchFamily="18" charset="0"/>
                <a:cs typeface="Times New Roman" pitchFamily="18" charset="0"/>
              </a:rPr>
              <a:t>will/be going to +be +done </a:t>
            </a:r>
            <a:endParaRPr lang="zh-CN" altLang="en-US" sz="3600" dirty="0"/>
          </a:p>
        </p:txBody>
      </p:sp>
      <p:sp>
        <p:nvSpPr>
          <p:cNvPr id="12" name="TextBox 11"/>
          <p:cNvSpPr txBox="1"/>
          <p:nvPr/>
        </p:nvSpPr>
        <p:spPr>
          <a:xfrm>
            <a:off x="-642974" y="6572272"/>
            <a:ext cx="184731" cy="369332"/>
          </a:xfrm>
          <a:prstGeom prst="rect">
            <a:avLst/>
          </a:prstGeom>
          <a:noFill/>
        </p:spPr>
        <p:txBody>
          <a:bodyPr wrap="none" rtlCol="0">
            <a:spAutoFit/>
          </a:bodyPr>
          <a:lstStyle/>
          <a:p>
            <a:endParaRPr lang="zh-CN" altLang="en-US" dirty="0"/>
          </a:p>
        </p:txBody>
      </p:sp>
      <p:sp>
        <p:nvSpPr>
          <p:cNvPr id="13" name="TextBox 12"/>
          <p:cNvSpPr txBox="1"/>
          <p:nvPr/>
        </p:nvSpPr>
        <p:spPr>
          <a:xfrm>
            <a:off x="3643306" y="3786190"/>
            <a:ext cx="4320413" cy="646331"/>
          </a:xfrm>
          <a:prstGeom prst="rect">
            <a:avLst/>
          </a:prstGeom>
          <a:noFill/>
        </p:spPr>
        <p:txBody>
          <a:bodyPr wrap="none" rtlCol="0">
            <a:spAutoFit/>
          </a:bodyPr>
          <a:lstStyle/>
          <a:p>
            <a:r>
              <a:rPr lang="en-US" altLang="zh-CN" sz="3600" dirty="0" smtClean="0">
                <a:solidFill>
                  <a:srgbClr val="FF0000"/>
                </a:solidFill>
                <a:latin typeface="Times New Roman" pitchFamily="18" charset="0"/>
                <a:cs typeface="Times New Roman" pitchFamily="18" charset="0"/>
              </a:rPr>
              <a:t>have/has +been +done</a:t>
            </a:r>
            <a:endParaRPr lang="zh-CN" altLang="en-US" sz="3600" dirty="0"/>
          </a:p>
        </p:txBody>
      </p:sp>
      <p:sp>
        <p:nvSpPr>
          <p:cNvPr id="14" name="TextBox 13"/>
          <p:cNvSpPr txBox="1"/>
          <p:nvPr/>
        </p:nvSpPr>
        <p:spPr>
          <a:xfrm>
            <a:off x="3000364" y="5357826"/>
            <a:ext cx="2153154" cy="646331"/>
          </a:xfrm>
          <a:prstGeom prst="rect">
            <a:avLst/>
          </a:prstGeom>
          <a:noFill/>
        </p:spPr>
        <p:txBody>
          <a:bodyPr wrap="none" rtlCol="0">
            <a:spAutoFit/>
          </a:bodyPr>
          <a:lstStyle/>
          <a:p>
            <a:r>
              <a:rPr lang="en-US" altLang="zh-CN" sz="3600" dirty="0" smtClean="0">
                <a:solidFill>
                  <a:srgbClr val="FF0000"/>
                </a:solidFill>
                <a:latin typeface="Times New Roman" pitchFamily="18" charset="0"/>
                <a:cs typeface="Times New Roman" pitchFamily="18" charset="0"/>
              </a:rPr>
              <a:t>+be +done</a:t>
            </a:r>
            <a:endParaRPr lang="zh-CN" altLang="en-US" sz="3600" dirty="0"/>
          </a:p>
        </p:txBody>
      </p:sp>
      <p:sp>
        <p:nvSpPr>
          <p:cNvPr id="15" name="TextBox 14"/>
          <p:cNvSpPr txBox="1"/>
          <p:nvPr/>
        </p:nvSpPr>
        <p:spPr>
          <a:xfrm>
            <a:off x="0" y="1285860"/>
            <a:ext cx="923330" cy="2496837"/>
          </a:xfrm>
          <a:prstGeom prst="rect">
            <a:avLst/>
          </a:prstGeom>
          <a:noFill/>
        </p:spPr>
        <p:txBody>
          <a:bodyPr vert="eaVert" wrap="none" rtlCol="0">
            <a:spAutoFit/>
          </a:bodyPr>
          <a:lstStyle/>
          <a:p>
            <a:r>
              <a:rPr lang="zh-CN" altLang="en-US" sz="4800" dirty="0" smtClean="0">
                <a:solidFill>
                  <a:srgbClr val="FFFF00"/>
                </a:solidFill>
              </a:rPr>
              <a:t>●  ●  ●</a:t>
            </a:r>
            <a:endParaRPr lang="zh-CN" altLang="en-US" sz="48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 calcmode="lin" valueType="num">
                                      <p:cBhvr additive="base">
                                        <p:cTn id="3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 calcmode="lin" valueType="num">
                                      <p:cBhvr additive="base">
                                        <p:cTn id="43"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500034" y="1428736"/>
            <a:ext cx="8072494" cy="3416320"/>
          </a:xfrm>
          <a:prstGeom prst="rect">
            <a:avLst/>
          </a:prstGeom>
        </p:spPr>
        <p:txBody>
          <a:bodyPr wrap="square">
            <a:spAutoFit/>
          </a:bodyPr>
          <a:lstStyle/>
          <a:p>
            <a:pPr marL="514350" indent="-514350">
              <a:lnSpc>
                <a:spcPct val="150000"/>
              </a:lnSpc>
              <a:buAutoNum type="arabicPeriod"/>
            </a:pPr>
            <a:r>
              <a:rPr lang="en-US" sz="3600" dirty="0" smtClean="0">
                <a:latin typeface="Times New Roman" pitchFamily="18" charset="0"/>
                <a:cs typeface="Times New Roman" pitchFamily="18" charset="0"/>
              </a:rPr>
              <a:t>(2014</a:t>
            </a:r>
            <a:r>
              <a:rPr lang="en-US" altLang="zh-CN" sz="3600" dirty="0" smtClean="0">
                <a:latin typeface="Times New Roman" pitchFamily="18" charset="0"/>
                <a:cs typeface="Times New Roman" pitchFamily="18" charset="0"/>
              </a:rPr>
              <a:t>·</a:t>
            </a:r>
            <a:r>
              <a:rPr lang="zh-CN" altLang="en-US" sz="3600" dirty="0" smtClean="0">
                <a:latin typeface="Times New Roman" pitchFamily="18" charset="0"/>
                <a:cs typeface="Times New Roman" pitchFamily="18" charset="0"/>
              </a:rPr>
              <a:t>红桥区</a:t>
            </a:r>
            <a:r>
              <a:rPr lang="en-US" altLang="zh-CN" sz="3600" dirty="0" smtClean="0">
                <a:latin typeface="Times New Roman" pitchFamily="18" charset="0"/>
                <a:cs typeface="Times New Roman" pitchFamily="18" charset="0"/>
              </a:rPr>
              <a:t>) The telephone ______ by Alexander Graham Bell in 1876.</a:t>
            </a:r>
          </a:p>
          <a:p>
            <a:pPr marL="514350" indent="-514350">
              <a:lnSpc>
                <a:spcPct val="150000"/>
              </a:lnSpc>
            </a:pPr>
            <a:r>
              <a:rPr lang="en-US" sz="3600" dirty="0" smtClean="0">
                <a:latin typeface="Times New Roman" pitchFamily="18" charset="0"/>
                <a:cs typeface="Times New Roman" pitchFamily="18" charset="0"/>
              </a:rPr>
              <a:t>     A. invented                   B. is invented   </a:t>
            </a:r>
          </a:p>
          <a:p>
            <a:pPr marL="514350" indent="-514350">
              <a:lnSpc>
                <a:spcPct val="150000"/>
              </a:lnSpc>
            </a:pPr>
            <a:r>
              <a:rPr lang="en-US" sz="3600" dirty="0" smtClean="0">
                <a:latin typeface="Times New Roman" pitchFamily="18" charset="0"/>
                <a:cs typeface="Times New Roman" pitchFamily="18" charset="0"/>
              </a:rPr>
              <a:t>    C. has been invented     D. was invented</a:t>
            </a:r>
          </a:p>
        </p:txBody>
      </p:sp>
      <p:sp>
        <p:nvSpPr>
          <p:cNvPr id="6" name="plant"/>
          <p:cNvSpPr>
            <a:spLocks noEditPoints="1" noChangeArrowheads="1"/>
          </p:cNvSpPr>
          <p:nvPr/>
        </p:nvSpPr>
        <p:spPr bwMode="auto">
          <a:xfrm>
            <a:off x="5214942" y="4071942"/>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500034" y="1428736"/>
            <a:ext cx="8072494" cy="4247317"/>
          </a:xfrm>
          <a:prstGeom prst="rect">
            <a:avLst/>
          </a:prstGeom>
        </p:spPr>
        <p:txBody>
          <a:bodyPr wrap="square">
            <a:spAutoFit/>
          </a:bodyPr>
          <a:lstStyle/>
          <a:p>
            <a:pPr marL="514350" indent="-514350">
              <a:lnSpc>
                <a:spcPct val="150000"/>
              </a:lnSpc>
            </a:pPr>
            <a:r>
              <a:rPr lang="en-US" sz="3600" dirty="0" smtClean="0">
                <a:latin typeface="Times New Roman" pitchFamily="18" charset="0"/>
                <a:cs typeface="Times New Roman" pitchFamily="18" charset="0"/>
              </a:rPr>
              <a:t>2. (2014</a:t>
            </a:r>
            <a:r>
              <a:rPr lang="en-US" altLang="zh-CN" sz="3600" dirty="0" smtClean="0">
                <a:latin typeface="Times New Roman" pitchFamily="18" charset="0"/>
                <a:cs typeface="Times New Roman" pitchFamily="18" charset="0"/>
              </a:rPr>
              <a:t>·</a:t>
            </a:r>
            <a:r>
              <a:rPr lang="zh-CN" altLang="en-US" sz="3600" dirty="0" smtClean="0">
                <a:latin typeface="Times New Roman" pitchFamily="18" charset="0"/>
                <a:cs typeface="Times New Roman" pitchFamily="18" charset="0"/>
              </a:rPr>
              <a:t>和平区</a:t>
            </a:r>
            <a:r>
              <a:rPr lang="en-US" altLang="zh-CN" sz="3600" dirty="0" smtClean="0">
                <a:latin typeface="Times New Roman" pitchFamily="18" charset="0"/>
                <a:cs typeface="Times New Roman" pitchFamily="18" charset="0"/>
              </a:rPr>
              <a:t>) I believe that these mountains ______ with trees in a few years’ time.</a:t>
            </a:r>
          </a:p>
          <a:p>
            <a:pPr marL="514350" indent="-514350">
              <a:lnSpc>
                <a:spcPct val="150000"/>
              </a:lnSpc>
            </a:pPr>
            <a:r>
              <a:rPr lang="en-US" sz="3600" dirty="0" smtClean="0">
                <a:latin typeface="Times New Roman" pitchFamily="18" charset="0"/>
                <a:cs typeface="Times New Roman" pitchFamily="18" charset="0"/>
              </a:rPr>
              <a:t>     A. will be covered     B. are covered   </a:t>
            </a:r>
          </a:p>
          <a:p>
            <a:pPr marL="514350" indent="-514350">
              <a:lnSpc>
                <a:spcPct val="150000"/>
              </a:lnSpc>
            </a:pPr>
            <a:r>
              <a:rPr lang="en-US" sz="3600" dirty="0" smtClean="0">
                <a:latin typeface="Times New Roman" pitchFamily="18" charset="0"/>
                <a:cs typeface="Times New Roman" pitchFamily="18" charset="0"/>
              </a:rPr>
              <a:t>    C. will cover              D. cover</a:t>
            </a:r>
          </a:p>
        </p:txBody>
      </p:sp>
      <p:sp>
        <p:nvSpPr>
          <p:cNvPr id="6" name="plant"/>
          <p:cNvSpPr>
            <a:spLocks noEditPoints="1" noChangeArrowheads="1"/>
          </p:cNvSpPr>
          <p:nvPr/>
        </p:nvSpPr>
        <p:spPr bwMode="auto">
          <a:xfrm>
            <a:off x="1000100" y="4143380"/>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285720" y="1500174"/>
            <a:ext cx="8572560" cy="3416320"/>
          </a:xfrm>
          <a:prstGeom prst="rect">
            <a:avLst/>
          </a:prstGeom>
        </p:spPr>
        <p:txBody>
          <a:bodyPr wrap="square">
            <a:spAutoFit/>
          </a:bodyPr>
          <a:lstStyle/>
          <a:p>
            <a:pPr>
              <a:lnSpc>
                <a:spcPct val="150000"/>
              </a:lnSpc>
            </a:pPr>
            <a:r>
              <a:rPr lang="en-US" sz="3600" dirty="0" smtClean="0">
                <a:latin typeface="Times New Roman" pitchFamily="18" charset="0"/>
                <a:cs typeface="Times New Roman" pitchFamily="18" charset="0"/>
              </a:rPr>
              <a:t>3. (2017</a:t>
            </a:r>
            <a:r>
              <a:rPr lang="en-US" altLang="zh-CN" sz="3600" dirty="0" smtClean="0">
                <a:latin typeface="Times New Roman" pitchFamily="18" charset="0"/>
                <a:cs typeface="Times New Roman" pitchFamily="18" charset="0"/>
              </a:rPr>
              <a:t>·</a:t>
            </a:r>
            <a:r>
              <a:rPr lang="zh-CN" altLang="en-US" sz="3600" dirty="0" smtClean="0">
                <a:latin typeface="Times New Roman" pitchFamily="18" charset="0"/>
                <a:cs typeface="Times New Roman" pitchFamily="18" charset="0"/>
              </a:rPr>
              <a:t>和平区</a:t>
            </a:r>
            <a:r>
              <a:rPr lang="en-US" altLang="zh-CN" sz="3600" dirty="0" smtClean="0">
                <a:latin typeface="Times New Roman" pitchFamily="18" charset="0"/>
                <a:cs typeface="Times New Roman" pitchFamily="18" charset="0"/>
              </a:rPr>
              <a:t>) The windows of our house _____ once a week</a:t>
            </a:r>
            <a:r>
              <a:rPr lang="en-US" sz="3600" dirty="0" smtClean="0">
                <a:latin typeface="Times New Roman" pitchFamily="18" charset="0"/>
                <a:cs typeface="Times New Roman" pitchFamily="18" charset="0"/>
              </a:rPr>
              <a:t>.</a:t>
            </a:r>
          </a:p>
          <a:p>
            <a:pPr>
              <a:lnSpc>
                <a:spcPct val="150000"/>
              </a:lnSpc>
            </a:pPr>
            <a:r>
              <a:rPr lang="en-US" sz="3600" dirty="0" smtClean="0">
                <a:latin typeface="Times New Roman" pitchFamily="18" charset="0"/>
                <a:cs typeface="Times New Roman" pitchFamily="18" charset="0"/>
              </a:rPr>
              <a:t>  A. is cleaned                B. are cleaned   </a:t>
            </a:r>
          </a:p>
          <a:p>
            <a:pPr>
              <a:lnSpc>
                <a:spcPct val="150000"/>
              </a:lnSpc>
            </a:pPr>
            <a:r>
              <a:rPr lang="en-US" sz="3600" dirty="0" smtClean="0">
                <a:latin typeface="Times New Roman" pitchFamily="18" charset="0"/>
                <a:cs typeface="Times New Roman" pitchFamily="18" charset="0"/>
              </a:rPr>
              <a:t>  C. has been cleaned     D. are cleaning</a:t>
            </a:r>
          </a:p>
        </p:txBody>
      </p:sp>
      <p:sp>
        <p:nvSpPr>
          <p:cNvPr id="8" name="plant"/>
          <p:cNvSpPr>
            <a:spLocks noEditPoints="1" noChangeArrowheads="1"/>
          </p:cNvSpPr>
          <p:nvPr/>
        </p:nvSpPr>
        <p:spPr bwMode="auto">
          <a:xfrm>
            <a:off x="4572000" y="3429000"/>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4247317"/>
          </a:xfrm>
          <a:prstGeom prst="rect">
            <a:avLst/>
          </a:prstGeom>
        </p:spPr>
        <p:txBody>
          <a:bodyPr wrap="square">
            <a:spAutoFit/>
          </a:bodyPr>
          <a:lstStyle/>
          <a:p>
            <a:pPr marL="514350" indent="-514350">
              <a:lnSpc>
                <a:spcPct val="150000"/>
              </a:lnSpc>
            </a:pPr>
            <a:r>
              <a:rPr lang="en-US" sz="3600" dirty="0" smtClean="0">
                <a:latin typeface="Times New Roman" pitchFamily="18" charset="0"/>
                <a:cs typeface="Times New Roman" pitchFamily="18" charset="0"/>
              </a:rPr>
              <a:t>4. (2014</a:t>
            </a:r>
            <a:r>
              <a:rPr lang="en-US" altLang="zh-CN" sz="3600" dirty="0" smtClean="0">
                <a:latin typeface="Times New Roman" pitchFamily="18" charset="0"/>
                <a:cs typeface="Times New Roman" pitchFamily="18" charset="0"/>
              </a:rPr>
              <a:t>·</a:t>
            </a:r>
            <a:r>
              <a:rPr lang="zh-CN" altLang="en-US" sz="3600" dirty="0" smtClean="0">
                <a:latin typeface="Times New Roman" pitchFamily="18" charset="0"/>
                <a:cs typeface="Times New Roman" pitchFamily="18" charset="0"/>
              </a:rPr>
              <a:t>和平区</a:t>
            </a:r>
            <a:r>
              <a:rPr lang="en-US" altLang="zh-CN" sz="3600" dirty="0" smtClean="0">
                <a:latin typeface="Times New Roman" pitchFamily="18" charset="0"/>
                <a:cs typeface="Times New Roman" pitchFamily="18" charset="0"/>
              </a:rPr>
              <a:t>) ---Mum, can I go to the zoo with Linda?    </a:t>
            </a:r>
          </a:p>
          <a:p>
            <a:pPr marL="514350" indent="-514350">
              <a:lnSpc>
                <a:spcPct val="150000"/>
              </a:lnSpc>
            </a:pPr>
            <a:r>
              <a:rPr lang="en-US" altLang="zh-CN" sz="3600" dirty="0" smtClean="0">
                <a:latin typeface="Times New Roman" pitchFamily="18" charset="0"/>
                <a:cs typeface="Times New Roman" pitchFamily="18" charset="0"/>
              </a:rPr>
              <a:t>    ---When your homework _____, you can.</a:t>
            </a:r>
          </a:p>
          <a:p>
            <a:pPr marL="514350" indent="-514350">
              <a:lnSpc>
                <a:spcPct val="150000"/>
              </a:lnSpc>
            </a:pPr>
            <a:r>
              <a:rPr lang="en-US" sz="3600" dirty="0" smtClean="0">
                <a:latin typeface="Times New Roman" pitchFamily="18" charset="0"/>
                <a:cs typeface="Times New Roman" pitchFamily="18" charset="0"/>
              </a:rPr>
              <a:t>     A. is finished                B. was finished   </a:t>
            </a:r>
          </a:p>
          <a:p>
            <a:pPr marL="514350" indent="-514350">
              <a:lnSpc>
                <a:spcPct val="150000"/>
              </a:lnSpc>
            </a:pPr>
            <a:r>
              <a:rPr lang="en-US" sz="3600" dirty="0" smtClean="0">
                <a:latin typeface="Times New Roman" pitchFamily="18" charset="0"/>
                <a:cs typeface="Times New Roman" pitchFamily="18" charset="0"/>
              </a:rPr>
              <a:t>    C. finishes                     D. finished</a:t>
            </a:r>
          </a:p>
        </p:txBody>
      </p:sp>
      <p:sp>
        <p:nvSpPr>
          <p:cNvPr id="6" name="plant"/>
          <p:cNvSpPr>
            <a:spLocks noEditPoints="1" noChangeArrowheads="1"/>
          </p:cNvSpPr>
          <p:nvPr/>
        </p:nvSpPr>
        <p:spPr bwMode="auto">
          <a:xfrm>
            <a:off x="857224" y="3786190"/>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3416320"/>
          </a:xfrm>
          <a:prstGeom prst="rect">
            <a:avLst/>
          </a:prstGeom>
        </p:spPr>
        <p:txBody>
          <a:bodyPr wrap="square">
            <a:spAutoFit/>
          </a:bodyPr>
          <a:lstStyle/>
          <a:p>
            <a:pPr marL="514350" indent="-514350">
              <a:lnSpc>
                <a:spcPct val="150000"/>
              </a:lnSpc>
            </a:pPr>
            <a:r>
              <a:rPr lang="en-US" sz="3600" dirty="0" smtClean="0">
                <a:latin typeface="Times New Roman" pitchFamily="18" charset="0"/>
                <a:cs typeface="Times New Roman" pitchFamily="18" charset="0"/>
              </a:rPr>
              <a:t>5. (2014</a:t>
            </a:r>
            <a:r>
              <a:rPr lang="en-US" altLang="zh-CN" sz="3600" dirty="0" smtClean="0">
                <a:latin typeface="Times New Roman" pitchFamily="18" charset="0"/>
                <a:cs typeface="Times New Roman" pitchFamily="18" charset="0"/>
              </a:rPr>
              <a:t>·</a:t>
            </a:r>
            <a:r>
              <a:rPr lang="zh-CN" altLang="en-US" sz="3600" dirty="0" smtClean="0">
                <a:latin typeface="Times New Roman" pitchFamily="18" charset="0"/>
                <a:cs typeface="Times New Roman" pitchFamily="18" charset="0"/>
              </a:rPr>
              <a:t>南开区</a:t>
            </a:r>
            <a:r>
              <a:rPr lang="en-US" altLang="zh-CN" sz="3600" dirty="0" smtClean="0">
                <a:latin typeface="Times New Roman" pitchFamily="18" charset="0"/>
                <a:cs typeface="Times New Roman" pitchFamily="18" charset="0"/>
              </a:rPr>
              <a:t>) All the work _____ tonight, if we work hard.</a:t>
            </a:r>
          </a:p>
          <a:p>
            <a:pPr marL="514350" indent="-514350">
              <a:lnSpc>
                <a:spcPct val="150000"/>
              </a:lnSpc>
            </a:pPr>
            <a:r>
              <a:rPr lang="en-US" sz="3600" dirty="0" smtClean="0">
                <a:latin typeface="Times New Roman" pitchFamily="18" charset="0"/>
                <a:cs typeface="Times New Roman" pitchFamily="18" charset="0"/>
              </a:rPr>
              <a:t>A. finishes                B. are finished   </a:t>
            </a:r>
          </a:p>
          <a:p>
            <a:pPr marL="514350" indent="-514350">
              <a:lnSpc>
                <a:spcPct val="150000"/>
              </a:lnSpc>
            </a:pPr>
            <a:r>
              <a:rPr lang="en-US" sz="3600" dirty="0" smtClean="0">
                <a:latin typeface="Times New Roman" pitchFamily="18" charset="0"/>
                <a:cs typeface="Times New Roman" pitchFamily="18" charset="0"/>
              </a:rPr>
              <a:t>C. is finished            D. will be finished</a:t>
            </a:r>
          </a:p>
        </p:txBody>
      </p:sp>
      <p:sp>
        <p:nvSpPr>
          <p:cNvPr id="6" name="plant"/>
          <p:cNvSpPr>
            <a:spLocks noEditPoints="1" noChangeArrowheads="1"/>
          </p:cNvSpPr>
          <p:nvPr/>
        </p:nvSpPr>
        <p:spPr bwMode="auto">
          <a:xfrm>
            <a:off x="4143372" y="3786190"/>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142900"/>
            <a:ext cx="9144000" cy="7000900"/>
          </a:xfrm>
        </p:spPr>
      </p:pic>
      <p:sp>
        <p:nvSpPr>
          <p:cNvPr id="5" name="标题 4"/>
          <p:cNvSpPr>
            <a:spLocks noGrp="1"/>
          </p:cNvSpPr>
          <p:nvPr>
            <p:ph type="title"/>
          </p:nvPr>
        </p:nvSpPr>
        <p:spPr/>
        <p:txBody>
          <a:bodyPr>
            <a:normAutofit/>
          </a:bodyPr>
          <a:lstStyle/>
          <a:p>
            <a:pPr algn="l"/>
            <a:r>
              <a:rPr lang="zh-CN" altLang="en-US" sz="3600" dirty="0" smtClean="0">
                <a:latin typeface="+mn-ea"/>
                <a:ea typeface="+mn-ea"/>
              </a:rPr>
              <a:t>三、</a:t>
            </a:r>
            <a:r>
              <a:rPr lang="zh-CN" altLang="en-US" sz="3600" b="1" dirty="0" smtClean="0">
                <a:latin typeface="+mn-ea"/>
                <a:ea typeface="+mn-ea"/>
              </a:rPr>
              <a:t>被动语态的基本用法</a:t>
            </a:r>
            <a:endParaRPr lang="zh-CN" altLang="en-US" sz="3600" dirty="0">
              <a:latin typeface="+mn-ea"/>
              <a:ea typeface="+mn-ea"/>
            </a:endParaRPr>
          </a:p>
        </p:txBody>
      </p:sp>
      <p:sp>
        <p:nvSpPr>
          <p:cNvPr id="6" name="TextBox 5"/>
          <p:cNvSpPr txBox="1"/>
          <p:nvPr/>
        </p:nvSpPr>
        <p:spPr>
          <a:xfrm>
            <a:off x="99536" y="1214422"/>
            <a:ext cx="9044464" cy="584775"/>
          </a:xfrm>
          <a:prstGeom prst="rect">
            <a:avLst/>
          </a:prstGeom>
          <a:noFill/>
        </p:spPr>
        <p:txBody>
          <a:bodyPr wrap="none" rtlCol="0">
            <a:spAutoFit/>
          </a:bodyPr>
          <a:lstStyle/>
          <a:p>
            <a:r>
              <a:rPr lang="zh-CN" altLang="en-US" sz="3200" b="1" dirty="0" smtClean="0"/>
              <a:t>（</a:t>
            </a:r>
            <a:r>
              <a:rPr lang="en-US" altLang="zh-CN" sz="3200" b="1" dirty="0" smtClean="0"/>
              <a:t>1</a:t>
            </a:r>
            <a:r>
              <a:rPr lang="zh-CN" altLang="en-US" sz="3200" b="1" dirty="0" smtClean="0"/>
              <a:t>）不知道或没有必要说明动作的执行者是谁。</a:t>
            </a:r>
            <a:endParaRPr lang="zh-CN" altLang="en-US" sz="3200" dirty="0"/>
          </a:p>
        </p:txBody>
      </p:sp>
      <p:sp>
        <p:nvSpPr>
          <p:cNvPr id="7" name="TextBox 6"/>
          <p:cNvSpPr txBox="1"/>
          <p:nvPr/>
        </p:nvSpPr>
        <p:spPr>
          <a:xfrm>
            <a:off x="1142976" y="1928802"/>
            <a:ext cx="7457491" cy="584775"/>
          </a:xfrm>
          <a:prstGeom prst="rect">
            <a:avLst/>
          </a:prstGeom>
          <a:noFill/>
        </p:spPr>
        <p:txBody>
          <a:bodyPr wrap="none" rtlCol="0">
            <a:spAutoFit/>
          </a:bodyPr>
          <a:lstStyle/>
          <a:p>
            <a:r>
              <a:rPr lang="en-US" sz="3200" dirty="0" smtClean="0">
                <a:latin typeface="Times New Roman" pitchFamily="18" charset="0"/>
                <a:cs typeface="Times New Roman" pitchFamily="18" charset="0"/>
              </a:rPr>
              <a:t>Football </a:t>
            </a:r>
            <a:r>
              <a:rPr lang="en-US" sz="3200" dirty="0" smtClean="0">
                <a:solidFill>
                  <a:srgbClr val="FF0000"/>
                </a:solidFill>
                <a:latin typeface="Times New Roman" pitchFamily="18" charset="0"/>
                <a:cs typeface="Times New Roman" pitchFamily="18" charset="0"/>
              </a:rPr>
              <a:t>is played </a:t>
            </a:r>
            <a:r>
              <a:rPr lang="en-US" sz="3200" dirty="0" smtClean="0">
                <a:latin typeface="Times New Roman" pitchFamily="18" charset="0"/>
                <a:cs typeface="Times New Roman" pitchFamily="18" charset="0"/>
              </a:rPr>
              <a:t>widely all over the world.</a:t>
            </a:r>
            <a:endParaRPr lang="zh-CN" altLang="en-US" sz="3200" dirty="0"/>
          </a:p>
        </p:txBody>
      </p:sp>
      <p:sp>
        <p:nvSpPr>
          <p:cNvPr id="8" name="TextBox 7"/>
          <p:cNvSpPr txBox="1"/>
          <p:nvPr/>
        </p:nvSpPr>
        <p:spPr>
          <a:xfrm>
            <a:off x="1142976" y="3000372"/>
            <a:ext cx="6340197" cy="584775"/>
          </a:xfrm>
          <a:prstGeom prst="rect">
            <a:avLst/>
          </a:prstGeom>
          <a:noFill/>
        </p:spPr>
        <p:txBody>
          <a:bodyPr wrap="none" rtlCol="0">
            <a:spAutoFit/>
          </a:bodyPr>
          <a:lstStyle/>
          <a:p>
            <a:r>
              <a:rPr lang="zh-CN" altLang="en-US" sz="3200" dirty="0" smtClean="0"/>
              <a:t>英语是世界上使用最广泛的语言。</a:t>
            </a:r>
            <a:endParaRPr lang="zh-CN" altLang="en-US" sz="3200" dirty="0"/>
          </a:p>
        </p:txBody>
      </p:sp>
      <p:sp>
        <p:nvSpPr>
          <p:cNvPr id="9" name="TextBox 8"/>
          <p:cNvSpPr txBox="1"/>
          <p:nvPr/>
        </p:nvSpPr>
        <p:spPr>
          <a:xfrm>
            <a:off x="785786" y="4071942"/>
            <a:ext cx="7500958" cy="1481175"/>
          </a:xfrm>
          <a:prstGeom prst="rect">
            <a:avLst/>
          </a:prstGeom>
          <a:noFill/>
        </p:spPr>
        <p:txBody>
          <a:bodyPr wrap="square" rtlCol="0">
            <a:spAutoFit/>
          </a:bodyPr>
          <a:lstStyle/>
          <a:p>
            <a:pPr>
              <a:lnSpc>
                <a:spcPct val="150000"/>
              </a:lnSpc>
            </a:pPr>
            <a:r>
              <a:rPr lang="en-US" altLang="zh-CN" sz="3200" dirty="0" smtClean="0">
                <a:latin typeface="Times New Roman" pitchFamily="18" charset="0"/>
                <a:cs typeface="Times New Roman" pitchFamily="18" charset="0"/>
              </a:rPr>
              <a:t>English </a:t>
            </a:r>
            <a:r>
              <a:rPr lang="en-US" altLang="zh-CN" sz="3200" dirty="0" smtClean="0">
                <a:solidFill>
                  <a:srgbClr val="FF0000"/>
                </a:solidFill>
                <a:latin typeface="Times New Roman" pitchFamily="18" charset="0"/>
                <a:cs typeface="Times New Roman" pitchFamily="18" charset="0"/>
              </a:rPr>
              <a:t>is</a:t>
            </a:r>
            <a:r>
              <a:rPr lang="en-US" altLang="zh-CN" sz="3200" dirty="0" smtClean="0">
                <a:latin typeface="Times New Roman" pitchFamily="18" charset="0"/>
                <a:cs typeface="Times New Roman" pitchFamily="18" charset="0"/>
              </a:rPr>
              <a:t> the most widely </a:t>
            </a:r>
            <a:r>
              <a:rPr lang="en-US" altLang="zh-CN" sz="3200" dirty="0" smtClean="0">
                <a:solidFill>
                  <a:srgbClr val="FF0000"/>
                </a:solidFill>
                <a:latin typeface="Times New Roman" pitchFamily="18" charset="0"/>
                <a:cs typeface="Times New Roman" pitchFamily="18" charset="0"/>
              </a:rPr>
              <a:t>used</a:t>
            </a:r>
            <a:r>
              <a:rPr lang="en-US" altLang="zh-CN" sz="3200" dirty="0" smtClean="0">
                <a:latin typeface="Times New Roman" pitchFamily="18" charset="0"/>
                <a:cs typeface="Times New Roman" pitchFamily="18" charset="0"/>
              </a:rPr>
              <a:t> language in the world.</a:t>
            </a:r>
            <a:endParaRPr lang="zh-CN" altLang="en-US" sz="3200" dirty="0">
              <a:latin typeface="Times New Roman" pitchFamily="18" charset="0"/>
              <a:cs typeface="Times New Roman" pitchFamily="18" charset="0"/>
            </a:endParaRPr>
          </a:p>
        </p:txBody>
      </p:sp>
      <p:sp>
        <p:nvSpPr>
          <p:cNvPr id="10" name="TextBox 9"/>
          <p:cNvSpPr txBox="1"/>
          <p:nvPr/>
        </p:nvSpPr>
        <p:spPr>
          <a:xfrm>
            <a:off x="1000100" y="2571744"/>
            <a:ext cx="1643074" cy="1323439"/>
          </a:xfrm>
          <a:prstGeom prst="rect">
            <a:avLst/>
          </a:prstGeom>
          <a:noFill/>
        </p:spPr>
        <p:txBody>
          <a:bodyPr wrap="square" rtlCol="0">
            <a:spAutoFit/>
          </a:bodyPr>
          <a:lstStyle/>
          <a:p>
            <a:r>
              <a:rPr lang="en-US" altLang="zh-CN" sz="8000" dirty="0" smtClean="0">
                <a:solidFill>
                  <a:srgbClr val="FF0000"/>
                </a:solidFill>
              </a:rPr>
              <a:t>__</a:t>
            </a:r>
            <a:r>
              <a:rPr lang="zh-CN" altLang="en-US" sz="8000" dirty="0" smtClean="0">
                <a:solidFill>
                  <a:srgbClr val="FF0000"/>
                </a:solidFill>
              </a:rPr>
              <a:t>   </a:t>
            </a:r>
            <a:endParaRPr lang="zh-CN" altLang="en-US" sz="8000" dirty="0">
              <a:solidFill>
                <a:srgbClr val="FF0000"/>
              </a:solidFill>
            </a:endParaRPr>
          </a:p>
        </p:txBody>
      </p:sp>
      <p:sp>
        <p:nvSpPr>
          <p:cNvPr id="11" name="TextBox 10"/>
          <p:cNvSpPr txBox="1"/>
          <p:nvPr/>
        </p:nvSpPr>
        <p:spPr>
          <a:xfrm>
            <a:off x="3500430" y="2571744"/>
            <a:ext cx="1357322" cy="1323439"/>
          </a:xfrm>
          <a:prstGeom prst="rect">
            <a:avLst/>
          </a:prstGeom>
          <a:noFill/>
        </p:spPr>
        <p:txBody>
          <a:bodyPr wrap="square" rtlCol="0">
            <a:spAutoFit/>
          </a:bodyPr>
          <a:lstStyle/>
          <a:p>
            <a:r>
              <a:rPr lang="en-US" altLang="zh-CN" sz="8000" dirty="0" smtClean="0">
                <a:solidFill>
                  <a:srgbClr val="FF0000"/>
                </a:solidFill>
              </a:rPr>
              <a:t>__</a:t>
            </a:r>
            <a:endParaRPr lang="zh-CN" altLang="en-US" sz="8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 calcmode="lin" valueType="num">
                                      <p:cBhvr additive="base">
                                        <p:cTn id="3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142900"/>
            <a:ext cx="9144000" cy="7000900"/>
          </a:xfrm>
        </p:spPr>
      </p:pic>
      <p:sp>
        <p:nvSpPr>
          <p:cNvPr id="5" name="标题 4"/>
          <p:cNvSpPr>
            <a:spLocks noGrp="1"/>
          </p:cNvSpPr>
          <p:nvPr>
            <p:ph type="title"/>
          </p:nvPr>
        </p:nvSpPr>
        <p:spPr/>
        <p:txBody>
          <a:bodyPr>
            <a:normAutofit/>
          </a:bodyPr>
          <a:lstStyle/>
          <a:p>
            <a:pPr algn="l"/>
            <a:r>
              <a:rPr lang="zh-CN" altLang="en-US" sz="3600" dirty="0" smtClean="0">
                <a:latin typeface="+mn-ea"/>
                <a:ea typeface="+mn-ea"/>
              </a:rPr>
              <a:t>三、</a:t>
            </a:r>
            <a:r>
              <a:rPr lang="zh-CN" altLang="en-US" sz="3600" b="1" dirty="0" smtClean="0">
                <a:latin typeface="+mn-ea"/>
                <a:ea typeface="+mn-ea"/>
              </a:rPr>
              <a:t>被动语态的基本用法</a:t>
            </a:r>
            <a:endParaRPr lang="zh-CN" altLang="en-US" sz="3600" dirty="0">
              <a:latin typeface="+mn-ea"/>
              <a:ea typeface="+mn-ea"/>
            </a:endParaRPr>
          </a:p>
        </p:txBody>
      </p:sp>
      <p:sp>
        <p:nvSpPr>
          <p:cNvPr id="6" name="TextBox 5"/>
          <p:cNvSpPr txBox="1"/>
          <p:nvPr/>
        </p:nvSpPr>
        <p:spPr>
          <a:xfrm>
            <a:off x="99536" y="1214422"/>
            <a:ext cx="6260047" cy="584775"/>
          </a:xfrm>
          <a:prstGeom prst="rect">
            <a:avLst/>
          </a:prstGeom>
          <a:noFill/>
        </p:spPr>
        <p:txBody>
          <a:bodyPr wrap="none" rtlCol="0">
            <a:spAutoFit/>
          </a:bodyPr>
          <a:lstStyle/>
          <a:p>
            <a:r>
              <a:rPr lang="zh-CN" altLang="en-US" sz="3200" b="1" dirty="0" smtClean="0"/>
              <a:t>（</a:t>
            </a:r>
            <a:r>
              <a:rPr lang="en-US" altLang="zh-CN" sz="3200" b="1" dirty="0" smtClean="0">
                <a:latin typeface="Times New Roman" pitchFamily="18" charset="0"/>
                <a:cs typeface="Times New Roman" pitchFamily="18" charset="0"/>
              </a:rPr>
              <a:t>2 </a:t>
            </a:r>
            <a:r>
              <a:rPr lang="zh-CN" altLang="en-US" sz="3200" b="1" dirty="0" smtClean="0"/>
              <a:t>）突出或</a:t>
            </a:r>
            <a:r>
              <a:rPr lang="zh-CN" altLang="en-US" sz="3200" b="1" dirty="0" smtClean="0">
                <a:latin typeface="Times New Roman" pitchFamily="18" charset="0"/>
                <a:cs typeface="Times New Roman" pitchFamily="18" charset="0"/>
              </a:rPr>
              <a:t>强调动作的承受者。</a:t>
            </a:r>
            <a:endParaRPr lang="zh-CN" altLang="en-US" sz="3200" dirty="0"/>
          </a:p>
        </p:txBody>
      </p:sp>
      <p:sp>
        <p:nvSpPr>
          <p:cNvPr id="7" name="TextBox 6"/>
          <p:cNvSpPr txBox="1"/>
          <p:nvPr/>
        </p:nvSpPr>
        <p:spPr>
          <a:xfrm>
            <a:off x="339987" y="1928802"/>
            <a:ext cx="8804013" cy="584775"/>
          </a:xfrm>
          <a:prstGeom prst="rect">
            <a:avLst/>
          </a:prstGeom>
          <a:noFill/>
        </p:spPr>
        <p:txBody>
          <a:bodyPr wrap="none" rtlCol="0">
            <a:spAutoFit/>
          </a:bodyPr>
          <a:lstStyle/>
          <a:p>
            <a:r>
              <a:rPr lang="en-US" sz="3200" dirty="0" smtClean="0">
                <a:latin typeface="Times New Roman" pitchFamily="18" charset="0"/>
                <a:cs typeface="Times New Roman" pitchFamily="18" charset="0"/>
              </a:rPr>
              <a:t>The bank </a:t>
            </a:r>
            <a:r>
              <a:rPr lang="en-US" sz="3200" dirty="0" smtClean="0">
                <a:solidFill>
                  <a:srgbClr val="FF0000"/>
                </a:solidFill>
                <a:latin typeface="Times New Roman" pitchFamily="18" charset="0"/>
                <a:cs typeface="Times New Roman" pitchFamily="18" charset="0"/>
              </a:rPr>
              <a:t>was robbed</a:t>
            </a:r>
            <a:r>
              <a:rPr lang="zh-CN" altLang="en-US" sz="3200" dirty="0" smtClean="0">
                <a:latin typeface="Times New Roman" pitchFamily="18" charset="0"/>
                <a:cs typeface="Times New Roman" pitchFamily="18" charset="0"/>
              </a:rPr>
              <a:t>（抢劫）</a:t>
            </a:r>
            <a:r>
              <a:rPr lang="en-US" sz="3200" dirty="0" smtClean="0">
                <a:latin typeface="Times New Roman" pitchFamily="18" charset="0"/>
                <a:cs typeface="Times New Roman" pitchFamily="18" charset="0"/>
              </a:rPr>
              <a:t> yesterday afternoon.</a:t>
            </a:r>
            <a:endParaRPr lang="zh-CN" altLang="en-US" sz="3200" dirty="0"/>
          </a:p>
        </p:txBody>
      </p:sp>
      <p:sp>
        <p:nvSpPr>
          <p:cNvPr id="8" name="TextBox 7"/>
          <p:cNvSpPr txBox="1"/>
          <p:nvPr/>
        </p:nvSpPr>
        <p:spPr>
          <a:xfrm>
            <a:off x="1214414" y="2786058"/>
            <a:ext cx="5929828" cy="584775"/>
          </a:xfrm>
          <a:prstGeom prst="rect">
            <a:avLst/>
          </a:prstGeom>
          <a:noFill/>
        </p:spPr>
        <p:txBody>
          <a:bodyPr wrap="none" rtlCol="0">
            <a:spAutoFit/>
          </a:bodyPr>
          <a:lstStyle/>
          <a:p>
            <a:r>
              <a:rPr lang="zh-CN" altLang="en-US" sz="3200" dirty="0" smtClean="0"/>
              <a:t>莎士比亚的作品至今仍被阅读。</a:t>
            </a:r>
            <a:endParaRPr lang="zh-CN" altLang="en-US" sz="3200" dirty="0"/>
          </a:p>
        </p:txBody>
      </p:sp>
      <p:sp>
        <p:nvSpPr>
          <p:cNvPr id="9" name="TextBox 8"/>
          <p:cNvSpPr txBox="1"/>
          <p:nvPr/>
        </p:nvSpPr>
        <p:spPr>
          <a:xfrm>
            <a:off x="857224" y="3429000"/>
            <a:ext cx="7500958" cy="1077218"/>
          </a:xfrm>
          <a:prstGeom prst="rect">
            <a:avLst/>
          </a:prstGeom>
          <a:noFill/>
        </p:spPr>
        <p:txBody>
          <a:bodyPr wrap="square" rtlCol="0">
            <a:spAutoFit/>
          </a:bodyPr>
          <a:lstStyle/>
          <a:p>
            <a:r>
              <a:rPr lang="en-US" altLang="zh-CN" sz="3200" dirty="0" smtClean="0">
                <a:latin typeface="Times New Roman" pitchFamily="18" charset="0"/>
                <a:cs typeface="Times New Roman" pitchFamily="18" charset="0"/>
              </a:rPr>
              <a:t>Shakespeare’s works </a:t>
            </a:r>
            <a:r>
              <a:rPr lang="en-US" altLang="zh-CN" sz="3200" dirty="0" smtClean="0">
                <a:solidFill>
                  <a:srgbClr val="FF0000"/>
                </a:solidFill>
                <a:latin typeface="Times New Roman" pitchFamily="18" charset="0"/>
                <a:cs typeface="Times New Roman" pitchFamily="18" charset="0"/>
              </a:rPr>
              <a:t>are</a:t>
            </a:r>
            <a:r>
              <a:rPr lang="en-US" altLang="zh-CN" sz="3200" dirty="0" smtClean="0">
                <a:latin typeface="Times New Roman" pitchFamily="18" charset="0"/>
                <a:cs typeface="Times New Roman" pitchFamily="18" charset="0"/>
              </a:rPr>
              <a:t> still </a:t>
            </a:r>
            <a:r>
              <a:rPr lang="en-US" altLang="zh-CN" sz="3200" dirty="0" smtClean="0">
                <a:solidFill>
                  <a:srgbClr val="FF0000"/>
                </a:solidFill>
                <a:latin typeface="Times New Roman" pitchFamily="18" charset="0"/>
                <a:cs typeface="Times New Roman" pitchFamily="18" charset="0"/>
              </a:rPr>
              <a:t>read</a:t>
            </a:r>
            <a:r>
              <a:rPr lang="en-US" altLang="zh-CN" sz="3200" dirty="0" smtClean="0">
                <a:latin typeface="Times New Roman" pitchFamily="18" charset="0"/>
                <a:cs typeface="Times New Roman" pitchFamily="18" charset="0"/>
              </a:rPr>
              <a:t> by people today.</a:t>
            </a:r>
            <a:endParaRPr lang="zh-CN" altLang="en-US" sz="3200" dirty="0">
              <a:latin typeface="Times New Roman" pitchFamily="18" charset="0"/>
              <a:cs typeface="Times New Roman" pitchFamily="18" charset="0"/>
            </a:endParaRPr>
          </a:p>
        </p:txBody>
      </p:sp>
      <p:sp>
        <p:nvSpPr>
          <p:cNvPr id="10" name="TextBox 9"/>
          <p:cNvSpPr txBox="1"/>
          <p:nvPr/>
        </p:nvSpPr>
        <p:spPr>
          <a:xfrm>
            <a:off x="3143240" y="2285992"/>
            <a:ext cx="1207382" cy="1323439"/>
          </a:xfrm>
          <a:prstGeom prst="rect">
            <a:avLst/>
          </a:prstGeom>
          <a:noFill/>
        </p:spPr>
        <p:txBody>
          <a:bodyPr wrap="none" rtlCol="0">
            <a:spAutoFit/>
          </a:bodyPr>
          <a:lstStyle/>
          <a:p>
            <a:r>
              <a:rPr lang="en-US" altLang="zh-CN" sz="8000" dirty="0" smtClean="0">
                <a:solidFill>
                  <a:srgbClr val="FF0000"/>
                </a:solidFill>
              </a:rPr>
              <a:t>__</a:t>
            </a:r>
            <a:endParaRPr lang="zh-CN" altLang="en-US" sz="8000" dirty="0">
              <a:solidFill>
                <a:srgbClr val="FF0000"/>
              </a:solidFill>
            </a:endParaRPr>
          </a:p>
        </p:txBody>
      </p:sp>
      <p:sp>
        <p:nvSpPr>
          <p:cNvPr id="11" name="矩形 10"/>
          <p:cNvSpPr/>
          <p:nvPr/>
        </p:nvSpPr>
        <p:spPr>
          <a:xfrm>
            <a:off x="5643570" y="2285992"/>
            <a:ext cx="1207382" cy="1323439"/>
          </a:xfrm>
          <a:prstGeom prst="rect">
            <a:avLst/>
          </a:prstGeom>
        </p:spPr>
        <p:txBody>
          <a:bodyPr wrap="none">
            <a:spAutoFit/>
          </a:bodyPr>
          <a:lstStyle/>
          <a:p>
            <a:r>
              <a:rPr lang="en-US" altLang="zh-CN" sz="8000" dirty="0" smtClean="0">
                <a:solidFill>
                  <a:srgbClr val="FF0000"/>
                </a:solidFill>
              </a:rPr>
              <a:t>__</a:t>
            </a:r>
            <a:endParaRPr lang="zh-CN" altLang="en-US" sz="8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142900"/>
            <a:ext cx="9144000" cy="7000900"/>
          </a:xfrm>
        </p:spPr>
      </p:pic>
      <p:sp>
        <p:nvSpPr>
          <p:cNvPr id="5" name="标题 4"/>
          <p:cNvSpPr>
            <a:spLocks noGrp="1"/>
          </p:cNvSpPr>
          <p:nvPr>
            <p:ph type="title"/>
          </p:nvPr>
        </p:nvSpPr>
        <p:spPr/>
        <p:txBody>
          <a:bodyPr>
            <a:normAutofit/>
          </a:bodyPr>
          <a:lstStyle/>
          <a:p>
            <a:pPr algn="l"/>
            <a:r>
              <a:rPr lang="zh-CN" altLang="en-US" sz="3600" dirty="0" smtClean="0">
                <a:latin typeface="+mn-ea"/>
                <a:ea typeface="+mn-ea"/>
              </a:rPr>
              <a:t>三、</a:t>
            </a:r>
            <a:r>
              <a:rPr lang="zh-CN" altLang="en-US" sz="3600" b="1" dirty="0" smtClean="0">
                <a:latin typeface="+mn-ea"/>
                <a:ea typeface="+mn-ea"/>
              </a:rPr>
              <a:t>被动语态的基本用法</a:t>
            </a:r>
            <a:endParaRPr lang="zh-CN" altLang="en-US" sz="3600" dirty="0">
              <a:latin typeface="+mn-ea"/>
              <a:ea typeface="+mn-ea"/>
            </a:endParaRPr>
          </a:p>
        </p:txBody>
      </p:sp>
      <p:sp>
        <p:nvSpPr>
          <p:cNvPr id="6" name="TextBox 5"/>
          <p:cNvSpPr txBox="1"/>
          <p:nvPr/>
        </p:nvSpPr>
        <p:spPr>
          <a:xfrm>
            <a:off x="428596" y="1214422"/>
            <a:ext cx="8217314" cy="584775"/>
          </a:xfrm>
          <a:prstGeom prst="rect">
            <a:avLst/>
          </a:prstGeom>
          <a:noFill/>
        </p:spPr>
        <p:txBody>
          <a:bodyPr wrap="none" rtlCol="0">
            <a:spAutoFit/>
          </a:bodyPr>
          <a:lstStyle/>
          <a:p>
            <a:r>
              <a:rPr lang="zh-CN" altLang="en-US" sz="3200" b="1" dirty="0" smtClean="0">
                <a:latin typeface="Times New Roman" pitchFamily="18" charset="0"/>
                <a:cs typeface="Times New Roman" pitchFamily="18" charset="0"/>
              </a:rPr>
              <a:t>（</a:t>
            </a:r>
            <a:r>
              <a:rPr lang="en-US" altLang="zh-CN" sz="3200" b="1" dirty="0" smtClean="0">
                <a:latin typeface="Times New Roman" pitchFamily="18" charset="0"/>
                <a:cs typeface="Times New Roman" pitchFamily="18" charset="0"/>
              </a:rPr>
              <a:t>3</a:t>
            </a:r>
            <a:r>
              <a:rPr lang="zh-CN" altLang="en-US" sz="3200" b="1" dirty="0" smtClean="0">
                <a:latin typeface="Times New Roman" pitchFamily="18" charset="0"/>
                <a:cs typeface="Times New Roman" pitchFamily="18" charset="0"/>
              </a:rPr>
              <a:t>）作客观说明时，常采用被动语态句型。</a:t>
            </a:r>
            <a:endParaRPr lang="zh-CN" altLang="en-US" sz="3200" dirty="0"/>
          </a:p>
        </p:txBody>
      </p:sp>
      <p:sp>
        <p:nvSpPr>
          <p:cNvPr id="7" name="TextBox 6"/>
          <p:cNvSpPr txBox="1"/>
          <p:nvPr/>
        </p:nvSpPr>
        <p:spPr>
          <a:xfrm>
            <a:off x="785786" y="1928802"/>
            <a:ext cx="7572428" cy="1490729"/>
          </a:xfrm>
          <a:prstGeom prst="rect">
            <a:avLst/>
          </a:prstGeom>
          <a:noFill/>
        </p:spPr>
        <p:txBody>
          <a:bodyPr wrap="square" rtlCol="0">
            <a:spAutoFit/>
          </a:bodyPr>
          <a:lstStyle/>
          <a:p>
            <a:pPr>
              <a:lnSpc>
                <a:spcPct val="150000"/>
              </a:lnSpc>
            </a:pPr>
            <a:r>
              <a:rPr lang="zh-CN" altLang="en-US" sz="3200" dirty="0" smtClean="0">
                <a:latin typeface="Times New Roman" pitchFamily="18" charset="0"/>
                <a:cs typeface="Times New Roman" pitchFamily="18" charset="0"/>
              </a:rPr>
              <a:t> </a:t>
            </a:r>
            <a:r>
              <a:rPr lang="en-US" sz="3200" dirty="0" smtClean="0">
                <a:solidFill>
                  <a:srgbClr val="FF0000"/>
                </a:solidFill>
                <a:latin typeface="Times New Roman" pitchFamily="18" charset="0"/>
                <a:cs typeface="Times New Roman" pitchFamily="18" charset="0"/>
              </a:rPr>
              <a:t>It is said that </a:t>
            </a:r>
            <a:r>
              <a:rPr lang="en-US" sz="3200" dirty="0" smtClean="0">
                <a:latin typeface="Times New Roman" pitchFamily="18" charset="0"/>
                <a:cs typeface="Times New Roman" pitchFamily="18" charset="0"/>
              </a:rPr>
              <a:t>three people have been killed in this accident.</a:t>
            </a:r>
            <a:endParaRPr lang="zh-CN" altLang="en-US" sz="3200" dirty="0"/>
          </a:p>
        </p:txBody>
      </p:sp>
      <p:sp>
        <p:nvSpPr>
          <p:cNvPr id="8" name="TextBox 7"/>
          <p:cNvSpPr txBox="1"/>
          <p:nvPr/>
        </p:nvSpPr>
        <p:spPr>
          <a:xfrm>
            <a:off x="785786" y="3643314"/>
            <a:ext cx="8001056" cy="1569660"/>
          </a:xfrm>
          <a:prstGeom prst="rect">
            <a:avLst/>
          </a:prstGeom>
          <a:noFill/>
        </p:spPr>
        <p:txBody>
          <a:bodyPr wrap="square" rtlCol="0">
            <a:spAutoFit/>
          </a:bodyPr>
          <a:lstStyle/>
          <a:p>
            <a:pPr>
              <a:lnSpc>
                <a:spcPct val="150000"/>
              </a:lnSpc>
            </a:pPr>
            <a:r>
              <a:rPr lang="en-US" altLang="zh-CN" sz="3200" dirty="0" smtClean="0">
                <a:solidFill>
                  <a:srgbClr val="FF0000"/>
                </a:solidFill>
                <a:latin typeface="Times New Roman" pitchFamily="18" charset="0"/>
                <a:cs typeface="Times New Roman" pitchFamily="18" charset="0"/>
              </a:rPr>
              <a:t>It is believed that </a:t>
            </a:r>
            <a:r>
              <a:rPr lang="en-US" altLang="zh-CN" sz="3200" dirty="0" smtClean="0">
                <a:latin typeface="Times New Roman" pitchFamily="18" charset="0"/>
                <a:cs typeface="Times New Roman" pitchFamily="18" charset="0"/>
              </a:rPr>
              <a:t>reading increases our knowledge and opens our minds.</a:t>
            </a:r>
            <a:endParaRPr lang="zh-CN" alt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957990"/>
          </a:xfrm>
        </p:spPr>
      </p:pic>
      <p:sp>
        <p:nvSpPr>
          <p:cNvPr id="5" name="TextBox 4"/>
          <p:cNvSpPr txBox="1"/>
          <p:nvPr/>
        </p:nvSpPr>
        <p:spPr>
          <a:xfrm>
            <a:off x="142844" y="571480"/>
            <a:ext cx="8643998" cy="2800767"/>
          </a:xfrm>
          <a:prstGeom prst="rect">
            <a:avLst/>
          </a:prstGeom>
          <a:noFill/>
        </p:spPr>
        <p:txBody>
          <a:bodyPr wrap="square" rtlCol="0">
            <a:spAutoFit/>
          </a:bodyPr>
          <a:lstStyle/>
          <a:p>
            <a:pPr>
              <a:lnSpc>
                <a:spcPct val="150000"/>
              </a:lnSpc>
            </a:pPr>
            <a:r>
              <a:rPr lang="zh-CN" altLang="en-US" sz="3200" dirty="0" smtClean="0">
                <a:latin typeface="Times New Roman" pitchFamily="18" charset="0"/>
                <a:cs typeface="Times New Roman" pitchFamily="18" charset="0"/>
              </a:rPr>
              <a:t>与</a:t>
            </a:r>
            <a:r>
              <a:rPr lang="en-US" altLang="zh-CN" sz="3200" dirty="0" smtClean="0">
                <a:latin typeface="Times New Roman" pitchFamily="18" charset="0"/>
                <a:cs typeface="Times New Roman" pitchFamily="18" charset="0"/>
              </a:rPr>
              <a:t>It is said/ believed that</a:t>
            </a:r>
            <a:r>
              <a:rPr lang="zh-CN" altLang="en-US" sz="3200" dirty="0" smtClean="0">
                <a:latin typeface="Times New Roman" pitchFamily="18" charset="0"/>
                <a:cs typeface="Times New Roman" pitchFamily="18" charset="0"/>
              </a:rPr>
              <a:t>类似的句型</a:t>
            </a:r>
            <a:endParaRPr lang="en-US" altLang="zh-CN" sz="3200" dirty="0" smtClean="0">
              <a:latin typeface="Times New Roman" pitchFamily="18" charset="0"/>
              <a:cs typeface="Times New Roman" pitchFamily="18" charset="0"/>
            </a:endParaRPr>
          </a:p>
          <a:p>
            <a:pPr>
              <a:lnSpc>
                <a:spcPct val="150000"/>
              </a:lnSpc>
            </a:pPr>
            <a:r>
              <a:rPr lang="en-US" altLang="zh-CN" sz="3200" dirty="0" smtClean="0">
                <a:latin typeface="Times New Roman" pitchFamily="18" charset="0"/>
                <a:cs typeface="Times New Roman" pitchFamily="18" charset="0"/>
              </a:rPr>
              <a:t>It is </a:t>
            </a:r>
            <a:r>
              <a:rPr lang="en-US" altLang="zh-CN" sz="3200" dirty="0" smtClean="0">
                <a:solidFill>
                  <a:srgbClr val="FF0000"/>
                </a:solidFill>
                <a:latin typeface="Times New Roman" pitchFamily="18" charset="0"/>
                <a:cs typeface="Times New Roman" pitchFamily="18" charset="0"/>
              </a:rPr>
              <a:t>thought</a:t>
            </a:r>
            <a:r>
              <a:rPr lang="en-US" altLang="zh-CN" sz="3200" dirty="0" smtClean="0">
                <a:latin typeface="Times New Roman" pitchFamily="18" charset="0"/>
                <a:cs typeface="Times New Roman" pitchFamily="18" charset="0"/>
              </a:rPr>
              <a:t> that…       It is </a:t>
            </a:r>
            <a:r>
              <a:rPr lang="en-US" altLang="zh-CN" sz="3200" dirty="0" smtClean="0">
                <a:solidFill>
                  <a:srgbClr val="FF0000"/>
                </a:solidFill>
                <a:latin typeface="Times New Roman" pitchFamily="18" charset="0"/>
                <a:cs typeface="Times New Roman" pitchFamily="18" charset="0"/>
              </a:rPr>
              <a:t>hoped</a:t>
            </a:r>
            <a:r>
              <a:rPr lang="en-US" altLang="zh-CN" sz="3200" dirty="0" smtClean="0">
                <a:latin typeface="Times New Roman" pitchFamily="18" charset="0"/>
                <a:cs typeface="Times New Roman" pitchFamily="18" charset="0"/>
              </a:rPr>
              <a:t> that…</a:t>
            </a:r>
          </a:p>
          <a:p>
            <a:pPr>
              <a:lnSpc>
                <a:spcPct val="150000"/>
              </a:lnSpc>
            </a:pPr>
            <a:r>
              <a:rPr lang="en-US" altLang="zh-CN" sz="3200" dirty="0" smtClean="0">
                <a:latin typeface="Times New Roman" pitchFamily="18" charset="0"/>
                <a:cs typeface="Times New Roman" pitchFamily="18" charset="0"/>
              </a:rPr>
              <a:t>It is </a:t>
            </a:r>
            <a:r>
              <a:rPr lang="en-US" altLang="zh-CN" sz="3200" dirty="0" smtClean="0">
                <a:solidFill>
                  <a:srgbClr val="FF0000"/>
                </a:solidFill>
                <a:latin typeface="Times New Roman" pitchFamily="18" charset="0"/>
                <a:cs typeface="Times New Roman" pitchFamily="18" charset="0"/>
              </a:rPr>
              <a:t>well-known</a:t>
            </a:r>
            <a:r>
              <a:rPr lang="en-US" altLang="zh-CN" sz="3200" dirty="0" smtClean="0">
                <a:latin typeface="Times New Roman" pitchFamily="18" charset="0"/>
                <a:cs typeface="Times New Roman" pitchFamily="18" charset="0"/>
              </a:rPr>
              <a:t> that…It is </a:t>
            </a:r>
            <a:r>
              <a:rPr lang="en-US" altLang="zh-CN" sz="3200" dirty="0" smtClean="0">
                <a:solidFill>
                  <a:srgbClr val="FF0000"/>
                </a:solidFill>
                <a:latin typeface="Times New Roman" pitchFamily="18" charset="0"/>
                <a:cs typeface="Times New Roman" pitchFamily="18" charset="0"/>
              </a:rPr>
              <a:t>reported</a:t>
            </a:r>
            <a:r>
              <a:rPr lang="en-US" altLang="zh-CN" sz="3200" dirty="0" smtClean="0">
                <a:latin typeface="Times New Roman" pitchFamily="18" charset="0"/>
                <a:cs typeface="Times New Roman" pitchFamily="18" charset="0"/>
              </a:rPr>
              <a:t> that…</a:t>
            </a:r>
          </a:p>
          <a:p>
            <a:endParaRPr lang="zh-CN" altLang="en-US" sz="3200" dirty="0"/>
          </a:p>
        </p:txBody>
      </p:sp>
      <p:sp>
        <p:nvSpPr>
          <p:cNvPr id="7" name="TextBox 6"/>
          <p:cNvSpPr txBox="1"/>
          <p:nvPr/>
        </p:nvSpPr>
        <p:spPr>
          <a:xfrm>
            <a:off x="714348" y="3143248"/>
            <a:ext cx="7360092" cy="584775"/>
          </a:xfrm>
          <a:prstGeom prst="rect">
            <a:avLst/>
          </a:prstGeom>
          <a:noFill/>
        </p:spPr>
        <p:txBody>
          <a:bodyPr wrap="none" rtlCol="0">
            <a:spAutoFit/>
          </a:bodyPr>
          <a:lstStyle/>
          <a:p>
            <a:r>
              <a:rPr lang="zh-CN" altLang="en-US" sz="3200" dirty="0" smtClean="0"/>
              <a:t>据报道上周的雾霾</a:t>
            </a:r>
            <a:r>
              <a:rPr lang="en-US" altLang="zh-CN" sz="3200" dirty="0" smtClean="0">
                <a:latin typeface="Times New Roman" pitchFamily="18" charset="0"/>
                <a:cs typeface="Times New Roman" pitchFamily="18" charset="0"/>
              </a:rPr>
              <a:t>(haze)</a:t>
            </a:r>
            <a:r>
              <a:rPr lang="zh-CN" altLang="en-US" sz="3200" dirty="0" smtClean="0"/>
              <a:t>引起很多问题。</a:t>
            </a:r>
            <a:endParaRPr lang="zh-CN" altLang="en-US" sz="3200" dirty="0"/>
          </a:p>
        </p:txBody>
      </p:sp>
      <p:sp>
        <p:nvSpPr>
          <p:cNvPr id="8" name="TextBox 7"/>
          <p:cNvSpPr txBox="1"/>
          <p:nvPr/>
        </p:nvSpPr>
        <p:spPr>
          <a:xfrm>
            <a:off x="785786" y="2857496"/>
            <a:ext cx="1428760" cy="1015663"/>
          </a:xfrm>
          <a:prstGeom prst="rect">
            <a:avLst/>
          </a:prstGeom>
          <a:noFill/>
        </p:spPr>
        <p:txBody>
          <a:bodyPr wrap="square" rtlCol="0">
            <a:spAutoFit/>
          </a:bodyPr>
          <a:lstStyle/>
          <a:p>
            <a:r>
              <a:rPr lang="en-US" altLang="zh-CN" sz="6000" dirty="0" smtClean="0">
                <a:solidFill>
                  <a:srgbClr val="FF0000"/>
                </a:solidFill>
              </a:rPr>
              <a:t>___</a:t>
            </a:r>
            <a:endParaRPr lang="zh-CN" altLang="en-US" sz="6000" dirty="0">
              <a:solidFill>
                <a:srgbClr val="FF0000"/>
              </a:solidFill>
            </a:endParaRPr>
          </a:p>
        </p:txBody>
      </p:sp>
      <p:sp>
        <p:nvSpPr>
          <p:cNvPr id="9" name="TextBox 8"/>
          <p:cNvSpPr txBox="1"/>
          <p:nvPr/>
        </p:nvSpPr>
        <p:spPr>
          <a:xfrm>
            <a:off x="428596" y="4071942"/>
            <a:ext cx="7715304" cy="1569660"/>
          </a:xfrm>
          <a:prstGeom prst="rect">
            <a:avLst/>
          </a:prstGeom>
          <a:noFill/>
        </p:spPr>
        <p:txBody>
          <a:bodyPr wrap="square" rtlCol="0">
            <a:spAutoFit/>
          </a:bodyPr>
          <a:lstStyle/>
          <a:p>
            <a:pPr>
              <a:lnSpc>
                <a:spcPct val="150000"/>
              </a:lnSpc>
            </a:pPr>
            <a:r>
              <a:rPr lang="en-US" altLang="zh-CN" sz="3200" dirty="0" smtClean="0">
                <a:solidFill>
                  <a:srgbClr val="FF0000"/>
                </a:solidFill>
                <a:latin typeface="Times New Roman" pitchFamily="18" charset="0"/>
                <a:cs typeface="Times New Roman" pitchFamily="18" charset="0"/>
              </a:rPr>
              <a:t>It was reported that </a:t>
            </a:r>
            <a:r>
              <a:rPr lang="en-US" altLang="zh-CN" sz="3200" dirty="0" smtClean="0">
                <a:latin typeface="Times New Roman" pitchFamily="18" charset="0"/>
                <a:cs typeface="Times New Roman" pitchFamily="18" charset="0"/>
              </a:rPr>
              <a:t>the haze caused a lot of problems last week. </a:t>
            </a:r>
            <a:endParaRPr lang="zh-CN" alt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858000"/>
          </a:xfrm>
        </p:spPr>
      </p:pic>
      <p:sp>
        <p:nvSpPr>
          <p:cNvPr id="2" name="标题 1"/>
          <p:cNvSpPr>
            <a:spLocks noGrp="1"/>
          </p:cNvSpPr>
          <p:nvPr>
            <p:ph type="title"/>
          </p:nvPr>
        </p:nvSpPr>
        <p:spPr>
          <a:xfrm>
            <a:off x="285720" y="0"/>
            <a:ext cx="8229600" cy="1143000"/>
          </a:xfrm>
        </p:spPr>
        <p:txBody>
          <a:bodyPr>
            <a:normAutofit/>
          </a:bodyPr>
          <a:lstStyle/>
          <a:p>
            <a:pPr algn="l"/>
            <a:r>
              <a:rPr lang="zh-CN" altLang="en-US" sz="3600" b="1" dirty="0" smtClean="0"/>
              <a:t>四、被动语态六注意</a:t>
            </a:r>
            <a:endParaRPr lang="zh-CN" altLang="en-US" sz="36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858000"/>
          </a:xfrm>
        </p:spPr>
      </p:pic>
      <p:sp>
        <p:nvSpPr>
          <p:cNvPr id="2" name="标题 1"/>
          <p:cNvSpPr>
            <a:spLocks noGrp="1"/>
          </p:cNvSpPr>
          <p:nvPr>
            <p:ph type="title"/>
          </p:nvPr>
        </p:nvSpPr>
        <p:spPr>
          <a:xfrm>
            <a:off x="285720" y="0"/>
            <a:ext cx="8229600" cy="1143000"/>
          </a:xfrm>
        </p:spPr>
        <p:txBody>
          <a:bodyPr>
            <a:normAutofit/>
          </a:bodyPr>
          <a:lstStyle/>
          <a:p>
            <a:pPr algn="l"/>
            <a:r>
              <a:rPr lang="zh-CN" altLang="en-US" sz="3600" b="1" dirty="0" smtClean="0"/>
              <a:t>四、被动语态六注意</a:t>
            </a:r>
            <a:endParaRPr lang="zh-CN" altLang="en-US" sz="3600" b="1" dirty="0"/>
          </a:p>
        </p:txBody>
      </p:sp>
      <p:sp>
        <p:nvSpPr>
          <p:cNvPr id="5" name="TextBox 4"/>
          <p:cNvSpPr txBox="1"/>
          <p:nvPr/>
        </p:nvSpPr>
        <p:spPr>
          <a:xfrm>
            <a:off x="428596" y="1000108"/>
            <a:ext cx="8143932" cy="4524315"/>
          </a:xfrm>
          <a:prstGeom prst="rect">
            <a:avLst/>
          </a:prstGeom>
          <a:noFill/>
        </p:spPr>
        <p:txBody>
          <a:bodyPr wrap="square" rtlCol="0">
            <a:spAutoFit/>
          </a:bodyPr>
          <a:lstStyle/>
          <a:p>
            <a:r>
              <a:rPr lang="zh-CN" altLang="en-US" sz="3200" dirty="0" smtClean="0"/>
              <a:t>（</a:t>
            </a:r>
            <a:r>
              <a:rPr lang="en-US" altLang="zh-CN" sz="3200" dirty="0" smtClean="0"/>
              <a:t>1</a:t>
            </a:r>
            <a:r>
              <a:rPr lang="zh-CN" altLang="en-US" sz="3200" dirty="0" smtClean="0"/>
              <a:t>）双宾语</a:t>
            </a:r>
          </a:p>
          <a:p>
            <a:r>
              <a:rPr lang="en-US" sz="3200" dirty="0" smtClean="0">
                <a:latin typeface="Times New Roman" pitchFamily="18" charset="0"/>
                <a:cs typeface="Times New Roman" pitchFamily="18" charset="0"/>
              </a:rPr>
              <a:t>      He </a:t>
            </a:r>
            <a:r>
              <a:rPr lang="en-US" sz="3200" dirty="0" smtClean="0">
                <a:solidFill>
                  <a:srgbClr val="FF0000"/>
                </a:solidFill>
                <a:latin typeface="Times New Roman" pitchFamily="18" charset="0"/>
                <a:cs typeface="Times New Roman" pitchFamily="18" charset="0"/>
              </a:rPr>
              <a:t>gave</a:t>
            </a:r>
            <a:r>
              <a:rPr lang="en-US" sz="3200" dirty="0" smtClean="0">
                <a:latin typeface="Times New Roman" pitchFamily="18" charset="0"/>
                <a:cs typeface="Times New Roman" pitchFamily="18" charset="0"/>
              </a:rPr>
              <a:t> me some money.</a:t>
            </a:r>
          </a:p>
          <a:p>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 </a:t>
            </a:r>
            <a:r>
              <a:rPr lang="zh-CN" altLang="en-US" sz="3200"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  I ____ ____  some money by him.</a:t>
            </a:r>
          </a:p>
          <a:p>
            <a:endParaRPr lang="en-US" sz="3200" dirty="0" smtClean="0">
              <a:latin typeface="Times New Roman" pitchFamily="18" charset="0"/>
              <a:cs typeface="Times New Roman" pitchFamily="18" charset="0"/>
            </a:endParaRPr>
          </a:p>
          <a:p>
            <a:r>
              <a:rPr lang="en-US" altLang="zh-CN"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He </a:t>
            </a:r>
            <a:r>
              <a:rPr lang="en-US" sz="3200" dirty="0" smtClean="0">
                <a:solidFill>
                  <a:srgbClr val="FF0000"/>
                </a:solidFill>
                <a:latin typeface="Times New Roman" pitchFamily="18" charset="0"/>
                <a:cs typeface="Times New Roman" pitchFamily="18" charset="0"/>
              </a:rPr>
              <a:t>gave</a:t>
            </a:r>
            <a:r>
              <a:rPr lang="en-US" sz="3200" dirty="0" smtClean="0">
                <a:latin typeface="Times New Roman" pitchFamily="18" charset="0"/>
                <a:cs typeface="Times New Roman" pitchFamily="18" charset="0"/>
              </a:rPr>
              <a:t> me some money.</a:t>
            </a:r>
          </a:p>
          <a:p>
            <a:endParaRPr lang="en-US" altLang="zh-CN" sz="3200" dirty="0" smtClean="0">
              <a:latin typeface="Times New Roman" pitchFamily="18" charset="0"/>
              <a:cs typeface="Times New Roman" pitchFamily="18" charset="0"/>
            </a:endParaRPr>
          </a:p>
          <a:p>
            <a:r>
              <a:rPr lang="en-US" altLang="zh-CN" sz="3200" dirty="0" smtClean="0">
                <a:latin typeface="Times New Roman" pitchFamily="18" charset="0"/>
                <a:cs typeface="Times New Roman" pitchFamily="18" charset="0"/>
              </a:rPr>
              <a:t> </a:t>
            </a:r>
            <a:r>
              <a:rPr lang="zh-CN" altLang="en-US" sz="3200" dirty="0" smtClean="0">
                <a:latin typeface="Times New Roman" pitchFamily="18" charset="0"/>
                <a:cs typeface="Times New Roman" pitchFamily="18" charset="0"/>
              </a:rPr>
              <a:t>→</a:t>
            </a:r>
            <a:r>
              <a:rPr lang="en-US" altLang="zh-CN" sz="3200" dirty="0" smtClean="0">
                <a:latin typeface="Times New Roman" pitchFamily="18" charset="0"/>
                <a:cs typeface="Times New Roman" pitchFamily="18" charset="0"/>
              </a:rPr>
              <a:t> Some money _____ _____ _____me by him.</a:t>
            </a:r>
            <a:endParaRPr lang="zh-CN" altLang="en-US" sz="3200" dirty="0" smtClean="0">
              <a:latin typeface="Times New Roman" pitchFamily="18" charset="0"/>
              <a:cs typeface="Times New Roman" pitchFamily="18" charset="0"/>
            </a:endParaRPr>
          </a:p>
          <a:p>
            <a:r>
              <a:rPr lang="zh-CN" altLang="en-US" sz="3200" dirty="0" smtClean="0">
                <a:latin typeface="Times New Roman" pitchFamily="18" charset="0"/>
                <a:cs typeface="Times New Roman" pitchFamily="18" charset="0"/>
              </a:rPr>
              <a:t> </a:t>
            </a:r>
            <a:endParaRPr lang="en-US" sz="3200" dirty="0" smtClean="0">
              <a:latin typeface="Times New Roman" pitchFamily="18" charset="0"/>
              <a:cs typeface="Times New Roman" pitchFamily="18" charset="0"/>
            </a:endParaRPr>
          </a:p>
        </p:txBody>
      </p:sp>
      <p:sp>
        <p:nvSpPr>
          <p:cNvPr id="6" name="TextBox 5"/>
          <p:cNvSpPr txBox="1"/>
          <p:nvPr/>
        </p:nvSpPr>
        <p:spPr>
          <a:xfrm>
            <a:off x="1357290" y="2428868"/>
            <a:ext cx="1857388" cy="584775"/>
          </a:xfrm>
          <a:prstGeom prst="rect">
            <a:avLst/>
          </a:prstGeom>
          <a:noFill/>
        </p:spPr>
        <p:txBody>
          <a:bodyPr wrap="square" rtlCol="0">
            <a:spAutoFit/>
          </a:bodyPr>
          <a:lstStyle/>
          <a:p>
            <a:r>
              <a:rPr lang="en-US" sz="3200" dirty="0" smtClean="0">
                <a:solidFill>
                  <a:srgbClr val="FF0000"/>
                </a:solidFill>
                <a:latin typeface="Times New Roman" pitchFamily="18" charset="0"/>
                <a:cs typeface="Times New Roman" pitchFamily="18" charset="0"/>
              </a:rPr>
              <a:t>was given</a:t>
            </a:r>
          </a:p>
        </p:txBody>
      </p:sp>
      <p:cxnSp>
        <p:nvCxnSpPr>
          <p:cNvPr id="12" name="直接箭头连接符 11"/>
          <p:cNvCxnSpPr/>
          <p:nvPr/>
        </p:nvCxnSpPr>
        <p:spPr>
          <a:xfrm>
            <a:off x="1357290" y="2000240"/>
            <a:ext cx="4714908"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rot="10800000" flipV="1">
            <a:off x="1428728" y="2000240"/>
            <a:ext cx="1285884"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rot="16200000" flipH="1">
            <a:off x="1785918" y="2285992"/>
            <a:ext cx="642942"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rot="10800000" flipV="1">
            <a:off x="2071670" y="4000504"/>
            <a:ext cx="1857388"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1357290" y="4000504"/>
            <a:ext cx="6429420"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2214546" y="3857628"/>
            <a:ext cx="2500330"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428992" y="4286256"/>
            <a:ext cx="3143272" cy="584775"/>
          </a:xfrm>
          <a:prstGeom prst="rect">
            <a:avLst/>
          </a:prstGeom>
          <a:noFill/>
        </p:spPr>
        <p:txBody>
          <a:bodyPr wrap="square" rtlCol="0">
            <a:spAutoFit/>
          </a:bodyPr>
          <a:lstStyle/>
          <a:p>
            <a:r>
              <a:rPr lang="en-US" altLang="zh-CN" sz="3200" dirty="0" smtClean="0">
                <a:solidFill>
                  <a:srgbClr val="FF0000"/>
                </a:solidFill>
                <a:latin typeface="Times New Roman" pitchFamily="18" charset="0"/>
                <a:cs typeface="Times New Roman" pitchFamily="18" charset="0"/>
              </a:rPr>
              <a:t>was    given     to </a:t>
            </a:r>
            <a:endParaRPr lang="zh-CN" altLang="en-US" sz="3200" dirty="0">
              <a:solidFill>
                <a:srgbClr val="FF0000"/>
              </a:solidFill>
              <a:latin typeface="Times New Roman" pitchFamily="18" charset="0"/>
              <a:cs typeface="Times New Roman" pitchFamily="18" charset="0"/>
            </a:endParaRPr>
          </a:p>
        </p:txBody>
      </p:sp>
      <p:sp>
        <p:nvSpPr>
          <p:cNvPr id="29" name="TextBox 28"/>
          <p:cNvSpPr txBox="1"/>
          <p:nvPr/>
        </p:nvSpPr>
        <p:spPr>
          <a:xfrm>
            <a:off x="5643570" y="4071942"/>
            <a:ext cx="954107" cy="1015663"/>
          </a:xfrm>
          <a:prstGeom prst="rect">
            <a:avLst/>
          </a:prstGeom>
          <a:noFill/>
        </p:spPr>
        <p:txBody>
          <a:bodyPr wrap="none" rtlCol="0">
            <a:spAutoFit/>
          </a:bodyPr>
          <a:lstStyle/>
          <a:p>
            <a:r>
              <a:rPr lang="zh-CN" altLang="en-US" sz="6000" dirty="0" smtClean="0">
                <a:solidFill>
                  <a:srgbClr val="FF0000"/>
                </a:solidFill>
              </a:rPr>
              <a:t>○</a:t>
            </a:r>
            <a:endParaRPr lang="zh-CN" altLang="en-US" sz="6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2585323"/>
          </a:xfrm>
          <a:prstGeom prst="rect">
            <a:avLst/>
          </a:prstGeom>
        </p:spPr>
        <p:txBody>
          <a:bodyPr wrap="square">
            <a:spAutoFit/>
          </a:bodyPr>
          <a:lstStyle/>
          <a:p>
            <a:pPr marL="514350" indent="-514350">
              <a:lnSpc>
                <a:spcPct val="150000"/>
              </a:lnSpc>
            </a:pPr>
            <a:r>
              <a:rPr lang="en-US" sz="3600" dirty="0" smtClean="0">
                <a:latin typeface="Times New Roman" pitchFamily="18" charset="0"/>
                <a:cs typeface="Times New Roman" pitchFamily="18" charset="0"/>
              </a:rPr>
              <a:t>A story ____ by Granny yesterday.</a:t>
            </a:r>
          </a:p>
          <a:p>
            <a:pPr marL="514350" indent="-514350">
              <a:lnSpc>
                <a:spcPct val="150000"/>
              </a:lnSpc>
            </a:pPr>
            <a:r>
              <a:rPr lang="en-US" sz="3600" dirty="0" smtClean="0">
                <a:latin typeface="Times New Roman" pitchFamily="18" charset="0"/>
                <a:cs typeface="Times New Roman" pitchFamily="18" charset="0"/>
              </a:rPr>
              <a:t>A. was told us                B. was told to us   </a:t>
            </a:r>
          </a:p>
          <a:p>
            <a:pPr marL="514350" indent="-514350">
              <a:lnSpc>
                <a:spcPct val="150000"/>
              </a:lnSpc>
            </a:pPr>
            <a:r>
              <a:rPr lang="en-US" sz="3600" dirty="0" smtClean="0">
                <a:latin typeface="Times New Roman" pitchFamily="18" charset="0"/>
                <a:cs typeface="Times New Roman" pitchFamily="18" charset="0"/>
              </a:rPr>
              <a:t>C. is told us                    D. is told to us</a:t>
            </a:r>
          </a:p>
        </p:txBody>
      </p:sp>
      <p:sp>
        <p:nvSpPr>
          <p:cNvPr id="6" name="plant"/>
          <p:cNvSpPr>
            <a:spLocks noEditPoints="1" noChangeArrowheads="1"/>
          </p:cNvSpPr>
          <p:nvPr/>
        </p:nvSpPr>
        <p:spPr bwMode="auto">
          <a:xfrm>
            <a:off x="4786314" y="2143116"/>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8" name="TextBox 7"/>
          <p:cNvSpPr txBox="1"/>
          <p:nvPr/>
        </p:nvSpPr>
        <p:spPr>
          <a:xfrm>
            <a:off x="6858016" y="1928802"/>
            <a:ext cx="954107" cy="1015663"/>
          </a:xfrm>
          <a:prstGeom prst="rect">
            <a:avLst/>
          </a:prstGeom>
          <a:noFill/>
        </p:spPr>
        <p:txBody>
          <a:bodyPr wrap="none" rtlCol="0">
            <a:spAutoFit/>
          </a:bodyPr>
          <a:lstStyle/>
          <a:p>
            <a:r>
              <a:rPr lang="zh-CN" altLang="en-US" sz="6000" dirty="0" smtClean="0">
                <a:solidFill>
                  <a:srgbClr val="FF0000"/>
                </a:solidFill>
              </a:rPr>
              <a:t>○</a:t>
            </a:r>
            <a:endParaRPr lang="zh-CN" altLang="en-US" sz="6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858000"/>
          </a:xfrm>
        </p:spPr>
      </p:pic>
      <p:sp>
        <p:nvSpPr>
          <p:cNvPr id="2" name="标题 1"/>
          <p:cNvSpPr>
            <a:spLocks noGrp="1"/>
          </p:cNvSpPr>
          <p:nvPr>
            <p:ph type="title"/>
          </p:nvPr>
        </p:nvSpPr>
        <p:spPr>
          <a:xfrm>
            <a:off x="285720" y="0"/>
            <a:ext cx="8229600" cy="1143000"/>
          </a:xfrm>
        </p:spPr>
        <p:txBody>
          <a:bodyPr>
            <a:normAutofit/>
          </a:bodyPr>
          <a:lstStyle/>
          <a:p>
            <a:pPr algn="l"/>
            <a:r>
              <a:rPr lang="zh-CN" altLang="en-US" sz="3600" b="1" dirty="0" smtClean="0"/>
              <a:t>四、被动语态六注意</a:t>
            </a:r>
            <a:endParaRPr lang="zh-CN" altLang="en-US" sz="3600" dirty="0"/>
          </a:p>
        </p:txBody>
      </p:sp>
      <p:sp>
        <p:nvSpPr>
          <p:cNvPr id="5" name="TextBox 4"/>
          <p:cNvSpPr txBox="1"/>
          <p:nvPr/>
        </p:nvSpPr>
        <p:spPr>
          <a:xfrm>
            <a:off x="357158" y="857232"/>
            <a:ext cx="8286808" cy="3785652"/>
          </a:xfrm>
          <a:prstGeom prst="rect">
            <a:avLst/>
          </a:prstGeom>
          <a:noFill/>
        </p:spPr>
        <p:txBody>
          <a:bodyPr wrap="square" rtlCol="0">
            <a:spAutoFit/>
          </a:bodyPr>
          <a:lstStyle/>
          <a:p>
            <a:pPr>
              <a:lnSpc>
                <a:spcPct val="150000"/>
              </a:lnSpc>
            </a:pPr>
            <a:r>
              <a:rPr lang="zh-CN" altLang="en-US" sz="3200" dirty="0" smtClean="0"/>
              <a:t>（</a:t>
            </a:r>
            <a:r>
              <a:rPr lang="en-US" altLang="zh-CN" sz="3200" dirty="0" smtClean="0"/>
              <a:t>2</a:t>
            </a:r>
            <a:r>
              <a:rPr lang="zh-CN" altLang="en-US" sz="3200" dirty="0" smtClean="0"/>
              <a:t>）介词、副词不能丢</a:t>
            </a:r>
          </a:p>
          <a:p>
            <a:pPr>
              <a:lnSpc>
                <a:spcPct val="150000"/>
              </a:lnSpc>
            </a:pPr>
            <a:r>
              <a:rPr lang="zh-CN" altLang="en-US" sz="3200" dirty="0" smtClean="0"/>
              <a:t>变被动时，不及物动词后跟的介词、副词不能丢掉。</a:t>
            </a:r>
          </a:p>
          <a:p>
            <a:pPr>
              <a:lnSpc>
                <a:spcPct val="150000"/>
              </a:lnSpc>
            </a:pPr>
            <a:r>
              <a:rPr lang="en-US" sz="3200" dirty="0" smtClean="0">
                <a:latin typeface="Times New Roman" pitchFamily="18" charset="0"/>
                <a:cs typeface="Times New Roman" pitchFamily="18" charset="0"/>
              </a:rPr>
              <a:t>We are looking </a:t>
            </a:r>
            <a:r>
              <a:rPr lang="en-US" sz="3200" dirty="0" smtClean="0">
                <a:solidFill>
                  <a:srgbClr val="FF0000"/>
                </a:solidFill>
                <a:latin typeface="Times New Roman" pitchFamily="18" charset="0"/>
                <a:cs typeface="Times New Roman" pitchFamily="18" charset="0"/>
              </a:rPr>
              <a:t>for</a:t>
            </a:r>
            <a:r>
              <a:rPr lang="en-US" sz="3200" dirty="0" smtClean="0">
                <a:latin typeface="Times New Roman" pitchFamily="18" charset="0"/>
                <a:cs typeface="Times New Roman" pitchFamily="18" charset="0"/>
              </a:rPr>
              <a:t> a book on Asia. </a:t>
            </a:r>
            <a:endParaRPr lang="en-US" altLang="zh-CN" sz="3200" dirty="0" smtClean="0">
              <a:latin typeface="Times New Roman" pitchFamily="18" charset="0"/>
              <a:cs typeface="Times New Roman" pitchFamily="18" charset="0"/>
            </a:endParaRPr>
          </a:p>
          <a:p>
            <a:pPr>
              <a:lnSpc>
                <a:spcPct val="150000"/>
              </a:lnSpc>
            </a:pPr>
            <a:r>
              <a:rPr lang="zh-CN" altLang="en-US" sz="3200" dirty="0" smtClean="0">
                <a:latin typeface="Times New Roman" pitchFamily="18" charset="0"/>
                <a:cs typeface="Times New Roman" pitchFamily="18" charset="0"/>
              </a:rPr>
              <a:t>→ </a:t>
            </a:r>
            <a:r>
              <a:rPr lang="en-US" altLang="zh-CN" sz="3200" dirty="0" smtClean="0">
                <a:latin typeface="Times New Roman" pitchFamily="18" charset="0"/>
                <a:cs typeface="Times New Roman" pitchFamily="18" charset="0"/>
              </a:rPr>
              <a:t>A book on Asia ___ _____ _____ ____ by us.</a:t>
            </a:r>
            <a:endParaRPr lang="en-US" sz="3200" dirty="0" smtClean="0">
              <a:latin typeface="Times New Roman" pitchFamily="18" charset="0"/>
              <a:cs typeface="Times New Roman" pitchFamily="18" charset="0"/>
            </a:endParaRPr>
          </a:p>
        </p:txBody>
      </p:sp>
      <p:sp>
        <p:nvSpPr>
          <p:cNvPr id="7" name="TextBox 6"/>
          <p:cNvSpPr txBox="1"/>
          <p:nvPr/>
        </p:nvSpPr>
        <p:spPr>
          <a:xfrm>
            <a:off x="3571868" y="3857628"/>
            <a:ext cx="3857652" cy="1077218"/>
          </a:xfrm>
          <a:prstGeom prst="rect">
            <a:avLst/>
          </a:prstGeom>
          <a:noFill/>
        </p:spPr>
        <p:txBody>
          <a:bodyPr wrap="square" rtlCol="0">
            <a:spAutoFit/>
          </a:bodyPr>
          <a:lstStyle/>
          <a:p>
            <a:r>
              <a:rPr lang="en-US" sz="3200" dirty="0" smtClean="0">
                <a:solidFill>
                  <a:srgbClr val="FF0000"/>
                </a:solidFill>
                <a:latin typeface="Times New Roman" pitchFamily="18" charset="0"/>
                <a:cs typeface="Times New Roman" pitchFamily="18" charset="0"/>
              </a:rPr>
              <a:t>is    being looked  for</a:t>
            </a:r>
            <a:r>
              <a:rPr lang="en-US" sz="3200" dirty="0" smtClean="0">
                <a:latin typeface="Times New Roman" pitchFamily="18" charset="0"/>
                <a:cs typeface="Times New Roman" pitchFamily="18" charset="0"/>
              </a:rPr>
              <a:t> </a:t>
            </a:r>
          </a:p>
          <a:p>
            <a:endParaRPr lang="zh-CN" altLang="en-US" sz="3200" dirty="0"/>
          </a:p>
        </p:txBody>
      </p:sp>
      <p:sp>
        <p:nvSpPr>
          <p:cNvPr id="10" name="TextBox 9"/>
          <p:cNvSpPr txBox="1"/>
          <p:nvPr/>
        </p:nvSpPr>
        <p:spPr>
          <a:xfrm>
            <a:off x="6357950" y="3571876"/>
            <a:ext cx="1107996" cy="1200329"/>
          </a:xfrm>
          <a:prstGeom prst="rect">
            <a:avLst/>
          </a:prstGeom>
          <a:noFill/>
        </p:spPr>
        <p:txBody>
          <a:bodyPr wrap="none" rtlCol="0">
            <a:spAutoFit/>
          </a:bodyPr>
          <a:lstStyle/>
          <a:p>
            <a:r>
              <a:rPr lang="zh-CN" altLang="en-US" sz="7200" dirty="0" smtClean="0">
                <a:solidFill>
                  <a:srgbClr val="FF0000"/>
                </a:solidFill>
              </a:rPr>
              <a:t>○</a:t>
            </a:r>
            <a:endParaRPr lang="zh-CN" altLang="en-US" sz="72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2585323"/>
          </a:xfrm>
          <a:prstGeom prst="rect">
            <a:avLst/>
          </a:prstGeom>
        </p:spPr>
        <p:txBody>
          <a:bodyPr wrap="square">
            <a:spAutoFit/>
          </a:bodyPr>
          <a:lstStyle/>
          <a:p>
            <a:pPr marL="514350" indent="-514350">
              <a:lnSpc>
                <a:spcPct val="150000"/>
              </a:lnSpc>
            </a:pPr>
            <a:r>
              <a:rPr lang="en-US" sz="3600" dirty="0" smtClean="0">
                <a:latin typeface="Times New Roman" pitchFamily="18" charset="0"/>
                <a:cs typeface="Times New Roman" pitchFamily="18" charset="0"/>
              </a:rPr>
              <a:t>The  teacher must _____ carefully in class.</a:t>
            </a:r>
          </a:p>
          <a:p>
            <a:pPr marL="742950" indent="-742950">
              <a:lnSpc>
                <a:spcPct val="150000"/>
              </a:lnSpc>
              <a:buAutoNum type="alphaUcPeriod"/>
            </a:pPr>
            <a:r>
              <a:rPr lang="en-US" sz="3600" dirty="0" smtClean="0">
                <a:latin typeface="Times New Roman" pitchFamily="18" charset="0"/>
                <a:cs typeface="Times New Roman" pitchFamily="18" charset="0"/>
              </a:rPr>
              <a:t>listen                    B. be listened  </a:t>
            </a:r>
          </a:p>
          <a:p>
            <a:pPr marL="742950" indent="-742950">
              <a:lnSpc>
                <a:spcPct val="150000"/>
              </a:lnSpc>
              <a:buAutoNum type="alphaUcPeriod" startAt="3"/>
            </a:pPr>
            <a:r>
              <a:rPr lang="en-US" sz="3600" dirty="0" smtClean="0">
                <a:latin typeface="Times New Roman" pitchFamily="18" charset="0"/>
                <a:cs typeface="Times New Roman" pitchFamily="18" charset="0"/>
              </a:rPr>
              <a:t>be listened to       D. be listening</a:t>
            </a:r>
          </a:p>
        </p:txBody>
      </p:sp>
      <p:sp>
        <p:nvSpPr>
          <p:cNvPr id="6" name="plant"/>
          <p:cNvSpPr>
            <a:spLocks noEditPoints="1" noChangeArrowheads="1"/>
          </p:cNvSpPr>
          <p:nvPr/>
        </p:nvSpPr>
        <p:spPr bwMode="auto">
          <a:xfrm>
            <a:off x="285720" y="2928934"/>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3" name="TextBox 12"/>
          <p:cNvSpPr txBox="1"/>
          <p:nvPr/>
        </p:nvSpPr>
        <p:spPr>
          <a:xfrm>
            <a:off x="3000364" y="2786058"/>
            <a:ext cx="954107" cy="1015663"/>
          </a:xfrm>
          <a:prstGeom prst="rect">
            <a:avLst/>
          </a:prstGeom>
          <a:noFill/>
        </p:spPr>
        <p:txBody>
          <a:bodyPr wrap="none" rtlCol="0">
            <a:spAutoFit/>
          </a:bodyPr>
          <a:lstStyle/>
          <a:p>
            <a:r>
              <a:rPr lang="zh-CN" altLang="en-US" sz="6000" dirty="0" smtClean="0">
                <a:solidFill>
                  <a:srgbClr val="FF0000"/>
                </a:solidFill>
              </a:rPr>
              <a:t>○</a:t>
            </a:r>
            <a:endParaRPr lang="zh-CN" altLang="en-US" sz="6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858000"/>
          </a:xfrm>
        </p:spPr>
      </p:pic>
      <p:sp>
        <p:nvSpPr>
          <p:cNvPr id="6" name="TextBox 5"/>
          <p:cNvSpPr txBox="1"/>
          <p:nvPr/>
        </p:nvSpPr>
        <p:spPr>
          <a:xfrm>
            <a:off x="357158" y="0"/>
            <a:ext cx="8215370" cy="3785652"/>
          </a:xfrm>
          <a:prstGeom prst="rect">
            <a:avLst/>
          </a:prstGeom>
          <a:noFill/>
        </p:spPr>
        <p:txBody>
          <a:bodyPr wrap="square" rtlCol="0">
            <a:spAutoFit/>
          </a:bodyPr>
          <a:lstStyle/>
          <a:p>
            <a:pPr>
              <a:lnSpc>
                <a:spcPct val="150000"/>
              </a:lnSpc>
            </a:pPr>
            <a:r>
              <a:rPr lang="en-US" altLang="zh-CN" sz="3200" dirty="0" smtClean="0"/>
              <a:t>(3) </a:t>
            </a:r>
            <a:r>
              <a:rPr lang="zh-CN" altLang="en-US" sz="3200" dirty="0" smtClean="0"/>
              <a:t>加上</a:t>
            </a:r>
            <a:r>
              <a:rPr lang="en-US" sz="3200" dirty="0" smtClean="0">
                <a:latin typeface="Times New Roman" pitchFamily="18" charset="0"/>
                <a:cs typeface="Times New Roman" pitchFamily="18" charset="0"/>
              </a:rPr>
              <a:t>to </a:t>
            </a:r>
          </a:p>
          <a:p>
            <a:pPr>
              <a:lnSpc>
                <a:spcPct val="150000"/>
              </a:lnSpc>
            </a:pPr>
            <a:r>
              <a:rPr lang="zh-CN" altLang="en-US" sz="3200" dirty="0" smtClean="0">
                <a:latin typeface="Times New Roman" pitchFamily="18" charset="0"/>
                <a:cs typeface="Times New Roman" pitchFamily="18" charset="0"/>
              </a:rPr>
              <a:t>主动语态中的有些动词：一感</a:t>
            </a:r>
            <a:r>
              <a:rPr lang="en-US" altLang="zh-CN" sz="3200" dirty="0" smtClean="0">
                <a:latin typeface="Times New Roman" pitchFamily="18" charset="0"/>
                <a:cs typeface="Times New Roman" pitchFamily="18" charset="0"/>
              </a:rPr>
              <a:t>feel</a:t>
            </a:r>
            <a:r>
              <a:rPr lang="zh-CN" altLang="en-US" sz="3200" dirty="0" smtClean="0">
                <a:latin typeface="Times New Roman" pitchFamily="18" charset="0"/>
                <a:cs typeface="Times New Roman" pitchFamily="18" charset="0"/>
              </a:rPr>
              <a:t>；二听</a:t>
            </a:r>
            <a:r>
              <a:rPr lang="en-US" altLang="zh-CN" sz="3200" dirty="0" smtClean="0">
                <a:latin typeface="Times New Roman" pitchFamily="18" charset="0"/>
                <a:cs typeface="Times New Roman" pitchFamily="18" charset="0"/>
              </a:rPr>
              <a:t>listen to ,hear</a:t>
            </a:r>
            <a:r>
              <a:rPr lang="zh-CN" altLang="en-US" sz="3200" dirty="0" smtClean="0">
                <a:latin typeface="Times New Roman" pitchFamily="18" charset="0"/>
                <a:cs typeface="Times New Roman" pitchFamily="18" charset="0"/>
              </a:rPr>
              <a:t>；三让</a:t>
            </a:r>
            <a:r>
              <a:rPr lang="en-US" altLang="zh-CN" sz="3200" dirty="0" smtClean="0">
                <a:latin typeface="Times New Roman" pitchFamily="18" charset="0"/>
                <a:cs typeface="Times New Roman" pitchFamily="18" charset="0"/>
              </a:rPr>
              <a:t>make, let, have</a:t>
            </a:r>
            <a:r>
              <a:rPr lang="zh-CN" altLang="en-US" sz="3200" dirty="0" smtClean="0">
                <a:latin typeface="Times New Roman" pitchFamily="18" charset="0"/>
                <a:cs typeface="Times New Roman" pitchFamily="18" charset="0"/>
              </a:rPr>
              <a:t>；四看</a:t>
            </a:r>
            <a:r>
              <a:rPr lang="en-US" altLang="zh-CN" sz="3200" dirty="0" smtClean="0">
                <a:latin typeface="Times New Roman" pitchFamily="18" charset="0"/>
                <a:cs typeface="Times New Roman" pitchFamily="18" charset="0"/>
              </a:rPr>
              <a:t>see, look at, watch, notice</a:t>
            </a:r>
            <a:r>
              <a:rPr lang="zh-CN" altLang="en-US" sz="3200" dirty="0" smtClean="0">
                <a:latin typeface="Times New Roman" pitchFamily="18" charset="0"/>
                <a:cs typeface="Times New Roman" pitchFamily="18" charset="0"/>
              </a:rPr>
              <a:t>，后面常跟无</a:t>
            </a:r>
            <a:r>
              <a:rPr lang="en-US" altLang="zh-CN" sz="3200" dirty="0" smtClean="0">
                <a:latin typeface="Times New Roman" pitchFamily="18" charset="0"/>
                <a:cs typeface="Times New Roman" pitchFamily="18" charset="0"/>
              </a:rPr>
              <a:t>to</a:t>
            </a:r>
            <a:r>
              <a:rPr lang="zh-CN" altLang="en-US" sz="3200" dirty="0" smtClean="0">
                <a:latin typeface="Times New Roman" pitchFamily="18" charset="0"/>
                <a:cs typeface="Times New Roman" pitchFamily="18" charset="0"/>
              </a:rPr>
              <a:t>不定式做宾语补足语，但变为被动语态时要记得加上</a:t>
            </a:r>
            <a:r>
              <a:rPr lang="en-US" altLang="zh-CN" sz="3200" dirty="0" smtClean="0">
                <a:latin typeface="Times New Roman" pitchFamily="18" charset="0"/>
                <a:cs typeface="Times New Roman" pitchFamily="18" charset="0"/>
              </a:rPr>
              <a:t>to</a:t>
            </a:r>
            <a:r>
              <a:rPr lang="zh-CN" altLang="en-US" sz="3200" dirty="0" smtClean="0">
                <a:latin typeface="Times New Roman" pitchFamily="18" charset="0"/>
                <a:cs typeface="Times New Roman" pitchFamily="18" charset="0"/>
              </a:rPr>
              <a:t>。</a:t>
            </a:r>
            <a:endParaRPr lang="en-US" altLang="zh-CN" sz="3200" dirty="0" smtClean="0">
              <a:latin typeface="Times New Roman" pitchFamily="18" charset="0"/>
              <a:cs typeface="Times New Roman" pitchFamily="18" charset="0"/>
            </a:endParaRPr>
          </a:p>
        </p:txBody>
      </p:sp>
      <p:sp>
        <p:nvSpPr>
          <p:cNvPr id="7" name="TextBox 6"/>
          <p:cNvSpPr txBox="1"/>
          <p:nvPr/>
        </p:nvSpPr>
        <p:spPr>
          <a:xfrm>
            <a:off x="642910" y="5286388"/>
            <a:ext cx="7890109" cy="861774"/>
          </a:xfrm>
          <a:prstGeom prst="rect">
            <a:avLst/>
          </a:prstGeom>
          <a:noFill/>
        </p:spPr>
        <p:txBody>
          <a:bodyPr wrap="none" rtlCol="0">
            <a:spAutoFit/>
          </a:bodyPr>
          <a:lstStyle/>
          <a:p>
            <a:r>
              <a:rPr lang="en-US" sz="3200" dirty="0" smtClean="0">
                <a:latin typeface="Times New Roman" pitchFamily="18" charset="0"/>
                <a:cs typeface="Times New Roman" pitchFamily="18" charset="0"/>
              </a:rPr>
              <a:t>I </a:t>
            </a:r>
            <a:r>
              <a:rPr lang="en-US" sz="3200" dirty="0" smtClean="0">
                <a:solidFill>
                  <a:srgbClr val="FF0000"/>
                </a:solidFill>
                <a:latin typeface="Times New Roman" pitchFamily="18" charset="0"/>
                <a:cs typeface="Times New Roman" pitchFamily="18" charset="0"/>
              </a:rPr>
              <a:t>was made </a:t>
            </a:r>
            <a:r>
              <a:rPr lang="en-US" sz="3200" u="sng" dirty="0" smtClean="0">
                <a:solidFill>
                  <a:srgbClr val="FF0000"/>
                </a:solidFill>
                <a:latin typeface="Times New Roman" pitchFamily="18" charset="0"/>
                <a:cs typeface="Times New Roman" pitchFamily="18" charset="0"/>
              </a:rPr>
              <a:t>to</a:t>
            </a:r>
            <a:r>
              <a:rPr lang="en-US" sz="3200" dirty="0" smtClean="0">
                <a:solidFill>
                  <a:srgbClr val="FF0000"/>
                </a:solidFill>
                <a:latin typeface="Times New Roman" pitchFamily="18" charset="0"/>
                <a:cs typeface="Times New Roman" pitchFamily="18" charset="0"/>
              </a:rPr>
              <a:t> stand </a:t>
            </a:r>
            <a:r>
              <a:rPr lang="en-US" sz="3200" dirty="0" smtClean="0">
                <a:latin typeface="Times New Roman" pitchFamily="18" charset="0"/>
                <a:cs typeface="Times New Roman" pitchFamily="18" charset="0"/>
              </a:rPr>
              <a:t>in front of the door by her.</a:t>
            </a:r>
          </a:p>
          <a:p>
            <a:endParaRPr lang="zh-CN" altLang="en-US" dirty="0"/>
          </a:p>
        </p:txBody>
      </p:sp>
      <p:sp>
        <p:nvSpPr>
          <p:cNvPr id="8" name="TextBox 7"/>
          <p:cNvSpPr txBox="1"/>
          <p:nvPr/>
        </p:nvSpPr>
        <p:spPr>
          <a:xfrm>
            <a:off x="142844" y="3786190"/>
            <a:ext cx="8553945" cy="584775"/>
          </a:xfrm>
          <a:prstGeom prst="rect">
            <a:avLst/>
          </a:prstGeom>
          <a:noFill/>
        </p:spPr>
        <p:txBody>
          <a:bodyPr wrap="none" rtlCol="0">
            <a:spAutoFit/>
          </a:bodyPr>
          <a:lstStyle/>
          <a:p>
            <a:r>
              <a:rPr lang="en-US" altLang="zh-CN" sz="3200" dirty="0" smtClean="0">
                <a:solidFill>
                  <a:srgbClr val="FF0000"/>
                </a:solidFill>
                <a:latin typeface="Times New Roman" pitchFamily="18" charset="0"/>
                <a:cs typeface="Times New Roman" pitchFamily="18" charset="0"/>
              </a:rPr>
              <a:t>hear/make/see </a:t>
            </a:r>
            <a:r>
              <a:rPr lang="en-US" altLang="zh-CN" sz="3200" dirty="0" err="1" smtClean="0">
                <a:solidFill>
                  <a:srgbClr val="FF0000"/>
                </a:solidFill>
                <a:latin typeface="Times New Roman" pitchFamily="18" charset="0"/>
                <a:cs typeface="Times New Roman" pitchFamily="18" charset="0"/>
              </a:rPr>
              <a:t>sb</a:t>
            </a:r>
            <a:r>
              <a:rPr lang="en-US" altLang="zh-CN" sz="3200" dirty="0" smtClean="0">
                <a:solidFill>
                  <a:srgbClr val="FF0000"/>
                </a:solidFill>
                <a:latin typeface="Times New Roman" pitchFamily="18" charset="0"/>
                <a:cs typeface="Times New Roman" pitchFamily="18" charset="0"/>
              </a:rPr>
              <a:t> do ---- be heard/made/seen to do </a:t>
            </a:r>
            <a:endParaRPr lang="zh-CN" altLang="en-US" sz="3200" dirty="0">
              <a:solidFill>
                <a:srgbClr val="FF0000"/>
              </a:solidFill>
              <a:latin typeface="Times New Roman" pitchFamily="18" charset="0"/>
              <a:cs typeface="Times New Roman" pitchFamily="18" charset="0"/>
            </a:endParaRPr>
          </a:p>
        </p:txBody>
      </p:sp>
      <p:sp>
        <p:nvSpPr>
          <p:cNvPr id="9" name="TextBox 8"/>
          <p:cNvSpPr txBox="1"/>
          <p:nvPr/>
        </p:nvSpPr>
        <p:spPr>
          <a:xfrm>
            <a:off x="285720" y="4429132"/>
            <a:ext cx="7643866" cy="1384995"/>
          </a:xfrm>
          <a:prstGeom prst="rect">
            <a:avLst/>
          </a:prstGeom>
          <a:noFill/>
        </p:spPr>
        <p:txBody>
          <a:bodyPr wrap="square" rtlCol="0">
            <a:spAutoFit/>
          </a:bodyPr>
          <a:lstStyle/>
          <a:p>
            <a:pPr>
              <a:lnSpc>
                <a:spcPct val="150000"/>
              </a:lnSpc>
            </a:pPr>
            <a:r>
              <a:rPr lang="en-US" sz="3200" dirty="0" smtClean="0">
                <a:latin typeface="Times New Roman" pitchFamily="18" charset="0"/>
                <a:cs typeface="Times New Roman" pitchFamily="18" charset="0"/>
              </a:rPr>
              <a:t>She made me </a:t>
            </a:r>
            <a:r>
              <a:rPr lang="en-US" sz="3200" dirty="0" smtClean="0">
                <a:solidFill>
                  <a:srgbClr val="FF0000"/>
                </a:solidFill>
                <a:latin typeface="Times New Roman" pitchFamily="18" charset="0"/>
                <a:cs typeface="Times New Roman" pitchFamily="18" charset="0"/>
              </a:rPr>
              <a:t>stand</a:t>
            </a:r>
            <a:r>
              <a:rPr lang="en-US" sz="3200" dirty="0" smtClean="0">
                <a:latin typeface="Times New Roman" pitchFamily="18" charset="0"/>
                <a:cs typeface="Times New Roman" pitchFamily="18" charset="0"/>
              </a:rPr>
              <a:t> in front of the door. </a:t>
            </a:r>
            <a:r>
              <a:rPr lang="en-US" dirty="0" smtClean="0">
                <a:latin typeface="Times New Roman" pitchFamily="18" charset="0"/>
                <a:cs typeface="Times New Roman" pitchFamily="18" charset="0"/>
              </a:rPr>
              <a:t> </a:t>
            </a:r>
            <a:endParaRPr lang="zh-CN" altLang="en-US" dirty="0" smtClean="0">
              <a:latin typeface="Times New Roman" pitchFamily="18" charset="0"/>
              <a:cs typeface="Times New Roman" pitchFamily="18" charset="0"/>
            </a:endParaRPr>
          </a:p>
          <a:p>
            <a:endParaRPr lang="en-US" altLang="zh-CN" dirty="0" smtClean="0">
              <a:latin typeface="Times New Roman" pitchFamily="18" charset="0"/>
              <a:cs typeface="Times New Roman" pitchFamily="18" charset="0"/>
            </a:endParaRPr>
          </a:p>
          <a:p>
            <a:r>
              <a:rPr lang="zh-CN" altLang="en-US" dirty="0" smtClean="0">
                <a:latin typeface="Times New Roman" pitchFamily="18" charset="0"/>
                <a:cs typeface="Times New Roman" pitchFamily="18" charset="0"/>
              </a:rPr>
              <a:t>→ </a:t>
            </a:r>
            <a:endParaRPr lang="zh-CN" altLang="en-US" dirty="0"/>
          </a:p>
        </p:txBody>
      </p:sp>
      <p:sp>
        <p:nvSpPr>
          <p:cNvPr id="10" name="TextBox 9"/>
          <p:cNvSpPr txBox="1"/>
          <p:nvPr/>
        </p:nvSpPr>
        <p:spPr>
          <a:xfrm>
            <a:off x="7286644" y="3643314"/>
            <a:ext cx="954107" cy="1015663"/>
          </a:xfrm>
          <a:prstGeom prst="rect">
            <a:avLst/>
          </a:prstGeom>
          <a:noFill/>
        </p:spPr>
        <p:txBody>
          <a:bodyPr wrap="none" rtlCol="0">
            <a:spAutoFit/>
          </a:bodyPr>
          <a:lstStyle/>
          <a:p>
            <a:r>
              <a:rPr lang="zh-CN" altLang="en-US" sz="6000" dirty="0" smtClean="0">
                <a:solidFill>
                  <a:srgbClr val="FF0000"/>
                </a:solidFill>
              </a:rPr>
              <a:t>○</a:t>
            </a:r>
            <a:endParaRPr lang="zh-CN" altLang="en-US" sz="6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3416320"/>
          </a:xfrm>
          <a:prstGeom prst="rect">
            <a:avLst/>
          </a:prstGeom>
        </p:spPr>
        <p:txBody>
          <a:bodyPr wrap="square">
            <a:spAutoFit/>
          </a:bodyPr>
          <a:lstStyle/>
          <a:p>
            <a:pPr marL="514350" indent="-514350">
              <a:lnSpc>
                <a:spcPct val="150000"/>
              </a:lnSpc>
            </a:pPr>
            <a:r>
              <a:rPr lang="en-US" sz="3600" dirty="0" smtClean="0">
                <a:latin typeface="Times New Roman" pitchFamily="18" charset="0"/>
                <a:cs typeface="Times New Roman" pitchFamily="18" charset="0"/>
              </a:rPr>
              <a:t>(2014</a:t>
            </a:r>
            <a:r>
              <a:rPr lang="en-US" altLang="zh-CN" sz="3600" dirty="0" smtClean="0">
                <a:latin typeface="Times New Roman" pitchFamily="18" charset="0"/>
                <a:cs typeface="Times New Roman" pitchFamily="18" charset="0"/>
              </a:rPr>
              <a:t>·</a:t>
            </a:r>
            <a:r>
              <a:rPr lang="zh-CN" altLang="en-US" sz="3600" dirty="0" smtClean="0">
                <a:latin typeface="Times New Roman" pitchFamily="18" charset="0"/>
                <a:cs typeface="Times New Roman" pitchFamily="18" charset="0"/>
              </a:rPr>
              <a:t>南开区</a:t>
            </a:r>
            <a:r>
              <a:rPr lang="en-US" altLang="zh-CN" sz="3600" dirty="0" smtClean="0">
                <a:latin typeface="Times New Roman" pitchFamily="18" charset="0"/>
                <a:cs typeface="Times New Roman" pitchFamily="18" charset="0"/>
              </a:rPr>
              <a:t>) Tom ____ into the room secretly last night.</a:t>
            </a:r>
          </a:p>
          <a:p>
            <a:pPr marL="514350" indent="-514350">
              <a:lnSpc>
                <a:spcPct val="150000"/>
              </a:lnSpc>
            </a:pPr>
            <a:r>
              <a:rPr lang="en-US" sz="3600" dirty="0" smtClean="0">
                <a:latin typeface="Times New Roman" pitchFamily="18" charset="0"/>
                <a:cs typeface="Times New Roman" pitchFamily="18" charset="0"/>
              </a:rPr>
              <a:t>A. was seen climb      B. was seen to climb   </a:t>
            </a:r>
          </a:p>
          <a:p>
            <a:pPr marL="514350" indent="-514350">
              <a:lnSpc>
                <a:spcPct val="150000"/>
              </a:lnSpc>
            </a:pPr>
            <a:r>
              <a:rPr lang="en-US" sz="3600" dirty="0" smtClean="0">
                <a:latin typeface="Times New Roman" pitchFamily="18" charset="0"/>
                <a:cs typeface="Times New Roman" pitchFamily="18" charset="0"/>
              </a:rPr>
              <a:t>C. was seen climbed  D. saw to be climbed</a:t>
            </a:r>
          </a:p>
        </p:txBody>
      </p:sp>
      <p:sp>
        <p:nvSpPr>
          <p:cNvPr id="6" name="plant"/>
          <p:cNvSpPr>
            <a:spLocks noEditPoints="1" noChangeArrowheads="1"/>
          </p:cNvSpPr>
          <p:nvPr/>
        </p:nvSpPr>
        <p:spPr bwMode="auto">
          <a:xfrm>
            <a:off x="4357686" y="2928934"/>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0" name="TextBox 9"/>
          <p:cNvSpPr txBox="1"/>
          <p:nvPr/>
        </p:nvSpPr>
        <p:spPr>
          <a:xfrm>
            <a:off x="6500826" y="2786058"/>
            <a:ext cx="954107" cy="1015663"/>
          </a:xfrm>
          <a:prstGeom prst="rect">
            <a:avLst/>
          </a:prstGeom>
          <a:noFill/>
        </p:spPr>
        <p:txBody>
          <a:bodyPr wrap="none" rtlCol="0">
            <a:spAutoFit/>
          </a:bodyPr>
          <a:lstStyle/>
          <a:p>
            <a:r>
              <a:rPr lang="zh-CN" altLang="en-US" sz="6000" dirty="0" smtClean="0">
                <a:solidFill>
                  <a:srgbClr val="FF0000"/>
                </a:solidFill>
              </a:rPr>
              <a:t>○</a:t>
            </a:r>
            <a:endParaRPr lang="zh-CN" altLang="en-US" sz="6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858000"/>
          </a:xfrm>
        </p:spPr>
      </p:pic>
      <p:sp>
        <p:nvSpPr>
          <p:cNvPr id="2" name="标题 1"/>
          <p:cNvSpPr>
            <a:spLocks noGrp="1"/>
          </p:cNvSpPr>
          <p:nvPr>
            <p:ph type="title"/>
          </p:nvPr>
        </p:nvSpPr>
        <p:spPr>
          <a:xfrm>
            <a:off x="214282" y="142852"/>
            <a:ext cx="8229600" cy="1143000"/>
          </a:xfrm>
        </p:spPr>
        <p:txBody>
          <a:bodyPr>
            <a:normAutofit/>
          </a:bodyPr>
          <a:lstStyle/>
          <a:p>
            <a:pPr algn="l"/>
            <a:r>
              <a:rPr lang="zh-CN" altLang="en-US" sz="3600" b="1" dirty="0" smtClean="0"/>
              <a:t>四、被动语态六注意</a:t>
            </a:r>
            <a:endParaRPr lang="zh-CN" altLang="en-US" sz="3600" dirty="0"/>
          </a:p>
        </p:txBody>
      </p:sp>
      <p:sp>
        <p:nvSpPr>
          <p:cNvPr id="6" name="TextBox 5"/>
          <p:cNvSpPr txBox="1"/>
          <p:nvPr/>
        </p:nvSpPr>
        <p:spPr>
          <a:xfrm>
            <a:off x="285720" y="1071546"/>
            <a:ext cx="8715436" cy="2585323"/>
          </a:xfrm>
          <a:prstGeom prst="rect">
            <a:avLst/>
          </a:prstGeom>
          <a:noFill/>
        </p:spPr>
        <p:txBody>
          <a:bodyPr wrap="square" rtlCol="0">
            <a:spAutoFit/>
          </a:bodyPr>
          <a:lstStyle/>
          <a:p>
            <a:pPr>
              <a:lnSpc>
                <a:spcPct val="150000"/>
              </a:lnSpc>
            </a:pPr>
            <a:r>
              <a:rPr lang="en-US" sz="3200" dirty="0" smtClean="0">
                <a:latin typeface="Times New Roman" pitchFamily="18" charset="0"/>
                <a:cs typeface="Times New Roman" pitchFamily="18" charset="0"/>
              </a:rPr>
              <a:t>(4) </a:t>
            </a:r>
            <a:r>
              <a:rPr lang="zh-CN" altLang="en-US" sz="3200" dirty="0" smtClean="0">
                <a:latin typeface="Times New Roman" pitchFamily="18" charset="0"/>
                <a:cs typeface="Times New Roman" pitchFamily="18" charset="0"/>
              </a:rPr>
              <a:t>系动词无被动</a:t>
            </a:r>
            <a:endParaRPr lang="en-US" altLang="zh-CN" sz="3200" dirty="0" smtClean="0">
              <a:latin typeface="Times New Roman" pitchFamily="18" charset="0"/>
              <a:cs typeface="Times New Roman" pitchFamily="18" charset="0"/>
            </a:endParaRPr>
          </a:p>
          <a:p>
            <a:pPr>
              <a:lnSpc>
                <a:spcPct val="150000"/>
              </a:lnSpc>
            </a:pPr>
            <a:r>
              <a:rPr lang="zh-CN" altLang="en-US" sz="3200" dirty="0" smtClean="0">
                <a:latin typeface="Times New Roman" pitchFamily="18" charset="0"/>
                <a:cs typeface="Times New Roman" pitchFamily="18" charset="0"/>
              </a:rPr>
              <a:t>系动词没有被动结构，特别是感官系动词</a:t>
            </a:r>
            <a:r>
              <a:rPr lang="en-US" altLang="zh-CN" sz="3200" dirty="0" smtClean="0">
                <a:latin typeface="Times New Roman" pitchFamily="18" charset="0"/>
                <a:cs typeface="Times New Roman" pitchFamily="18" charset="0"/>
              </a:rPr>
              <a:t>feel, sound, taste, look, smell</a:t>
            </a:r>
            <a:r>
              <a:rPr lang="zh-CN" altLang="en-US" sz="3200" dirty="0" smtClean="0">
                <a:latin typeface="Times New Roman" pitchFamily="18" charset="0"/>
                <a:cs typeface="Times New Roman" pitchFamily="18" charset="0"/>
              </a:rPr>
              <a:t>等用主动语态表被动意义。</a:t>
            </a:r>
            <a:endParaRPr lang="en-US" sz="3200" dirty="0" smtClean="0">
              <a:latin typeface="Times New Roman" pitchFamily="18" charset="0"/>
              <a:cs typeface="Times New Roman" pitchFamily="18" charset="0"/>
            </a:endParaRPr>
          </a:p>
          <a:p>
            <a:endParaRPr lang="zh-CN" altLang="en-US" dirty="0"/>
          </a:p>
        </p:txBody>
      </p:sp>
      <p:sp>
        <p:nvSpPr>
          <p:cNvPr id="8" name="TextBox 7"/>
          <p:cNvSpPr txBox="1"/>
          <p:nvPr/>
        </p:nvSpPr>
        <p:spPr>
          <a:xfrm>
            <a:off x="571472" y="3571876"/>
            <a:ext cx="5203669" cy="1481175"/>
          </a:xfrm>
          <a:prstGeom prst="rect">
            <a:avLst/>
          </a:prstGeom>
          <a:noFill/>
        </p:spPr>
        <p:txBody>
          <a:bodyPr wrap="none" rtlCol="0">
            <a:spAutoFit/>
          </a:bodyPr>
          <a:lstStyle/>
          <a:p>
            <a:pPr>
              <a:lnSpc>
                <a:spcPct val="150000"/>
              </a:lnSpc>
            </a:pPr>
            <a:r>
              <a:rPr lang="en-US" altLang="zh-CN" sz="3200" dirty="0" smtClean="0">
                <a:latin typeface="Times New Roman" pitchFamily="18" charset="0"/>
                <a:cs typeface="Times New Roman" pitchFamily="18" charset="0"/>
              </a:rPr>
              <a:t>The flowers </a:t>
            </a:r>
            <a:r>
              <a:rPr lang="en-US" altLang="zh-CN" sz="3200" dirty="0" smtClean="0">
                <a:solidFill>
                  <a:srgbClr val="FF0000"/>
                </a:solidFill>
                <a:latin typeface="Times New Roman" pitchFamily="18" charset="0"/>
                <a:cs typeface="Times New Roman" pitchFamily="18" charset="0"/>
              </a:rPr>
              <a:t>smell</a:t>
            </a:r>
            <a:r>
              <a:rPr lang="en-US" altLang="zh-CN" sz="3200" dirty="0" smtClean="0">
                <a:latin typeface="Times New Roman" pitchFamily="18" charset="0"/>
                <a:cs typeface="Times New Roman" pitchFamily="18" charset="0"/>
              </a:rPr>
              <a:t> nice.</a:t>
            </a:r>
          </a:p>
          <a:p>
            <a:pPr>
              <a:lnSpc>
                <a:spcPct val="150000"/>
              </a:lnSpc>
            </a:pPr>
            <a:r>
              <a:rPr lang="en-US" altLang="zh-CN" sz="3200" dirty="0" smtClean="0">
                <a:latin typeface="Times New Roman" pitchFamily="18" charset="0"/>
                <a:cs typeface="Times New Roman" pitchFamily="18" charset="0"/>
              </a:rPr>
              <a:t>The reason </a:t>
            </a:r>
            <a:r>
              <a:rPr lang="en-US" altLang="zh-CN" sz="3200" dirty="0" smtClean="0">
                <a:solidFill>
                  <a:srgbClr val="FF0000"/>
                </a:solidFill>
                <a:latin typeface="Times New Roman" pitchFamily="18" charset="0"/>
                <a:cs typeface="Times New Roman" pitchFamily="18" charset="0"/>
              </a:rPr>
              <a:t>sounds</a:t>
            </a:r>
            <a:r>
              <a:rPr lang="en-US" altLang="zh-CN" sz="3200" dirty="0" smtClean="0">
                <a:latin typeface="Times New Roman" pitchFamily="18" charset="0"/>
                <a:cs typeface="Times New Roman" pitchFamily="18" charset="0"/>
              </a:rPr>
              <a:t> reasonable.</a:t>
            </a:r>
            <a:endParaRPr lang="zh-CN" alt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3416320"/>
          </a:xfrm>
          <a:prstGeom prst="rect">
            <a:avLst/>
          </a:prstGeom>
        </p:spPr>
        <p:txBody>
          <a:bodyPr wrap="square">
            <a:spAutoFit/>
          </a:bodyPr>
          <a:lstStyle/>
          <a:p>
            <a:pPr marL="514350" indent="-514350">
              <a:lnSpc>
                <a:spcPct val="150000"/>
              </a:lnSpc>
            </a:pPr>
            <a:r>
              <a:rPr lang="en-US" sz="3600" dirty="0" smtClean="0">
                <a:latin typeface="Times New Roman" pitchFamily="18" charset="0"/>
                <a:cs typeface="Times New Roman" pitchFamily="18" charset="0"/>
              </a:rPr>
              <a:t>You ought to</a:t>
            </a:r>
            <a:r>
              <a:rPr lang="zh-CN" altLang="en-US" sz="3600" dirty="0" smtClean="0">
                <a:latin typeface="Times New Roman" pitchFamily="18" charset="0"/>
                <a:cs typeface="Times New Roman" pitchFamily="18" charset="0"/>
              </a:rPr>
              <a:t>（应该）</a:t>
            </a:r>
            <a:r>
              <a:rPr lang="en-US" sz="3600" dirty="0" smtClean="0">
                <a:latin typeface="Times New Roman" pitchFamily="18" charset="0"/>
                <a:cs typeface="Times New Roman" pitchFamily="18" charset="0"/>
              </a:rPr>
              <a:t> have put the milk in the fridge. Now it _____ sour.     </a:t>
            </a:r>
          </a:p>
          <a:p>
            <a:pPr marL="742950" indent="-742950">
              <a:lnSpc>
                <a:spcPct val="150000"/>
              </a:lnSpc>
            </a:pPr>
            <a:r>
              <a:rPr lang="en-US" sz="3600" dirty="0" smtClean="0">
                <a:latin typeface="Times New Roman" pitchFamily="18" charset="0"/>
                <a:cs typeface="Times New Roman" pitchFamily="18" charset="0"/>
              </a:rPr>
              <a:t>A. smell             B. smells       </a:t>
            </a:r>
          </a:p>
          <a:p>
            <a:pPr marL="742950" indent="-742950">
              <a:lnSpc>
                <a:spcPct val="150000"/>
              </a:lnSpc>
            </a:pPr>
            <a:r>
              <a:rPr lang="en-US" sz="3600" dirty="0" smtClean="0">
                <a:latin typeface="Times New Roman" pitchFamily="18" charset="0"/>
                <a:cs typeface="Times New Roman" pitchFamily="18" charset="0"/>
              </a:rPr>
              <a:t>C. is smelt              D. is smelling </a:t>
            </a:r>
            <a:endParaRPr lang="en-US" altLang="zh-CN" sz="3600" dirty="0" smtClean="0">
              <a:latin typeface="Times New Roman" pitchFamily="18" charset="0"/>
              <a:cs typeface="Times New Roman" pitchFamily="18" charset="0"/>
            </a:endParaRPr>
          </a:p>
        </p:txBody>
      </p:sp>
      <p:sp>
        <p:nvSpPr>
          <p:cNvPr id="6" name="plant"/>
          <p:cNvSpPr>
            <a:spLocks noEditPoints="1" noChangeArrowheads="1"/>
          </p:cNvSpPr>
          <p:nvPr/>
        </p:nvSpPr>
        <p:spPr bwMode="auto">
          <a:xfrm>
            <a:off x="3428992" y="2928934"/>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957990"/>
          </a:xfrm>
        </p:spPr>
      </p:pic>
      <p:sp>
        <p:nvSpPr>
          <p:cNvPr id="2" name="标题 1"/>
          <p:cNvSpPr>
            <a:spLocks noGrp="1"/>
          </p:cNvSpPr>
          <p:nvPr>
            <p:ph type="title"/>
          </p:nvPr>
        </p:nvSpPr>
        <p:spPr/>
        <p:txBody>
          <a:bodyPr>
            <a:normAutofit/>
          </a:bodyPr>
          <a:lstStyle/>
          <a:p>
            <a:pPr algn="l"/>
            <a:r>
              <a:rPr lang="zh-CN" altLang="en-US" sz="3600" b="1" dirty="0" smtClean="0"/>
              <a:t>四、被动语态六注意</a:t>
            </a:r>
            <a:endParaRPr lang="zh-CN" altLang="en-US" sz="3600" dirty="0"/>
          </a:p>
        </p:txBody>
      </p:sp>
      <p:sp>
        <p:nvSpPr>
          <p:cNvPr id="5" name="TextBox 4"/>
          <p:cNvSpPr txBox="1"/>
          <p:nvPr/>
        </p:nvSpPr>
        <p:spPr>
          <a:xfrm>
            <a:off x="214282" y="1357298"/>
            <a:ext cx="8643998" cy="2800767"/>
          </a:xfrm>
          <a:prstGeom prst="rect">
            <a:avLst/>
          </a:prstGeom>
          <a:noFill/>
        </p:spPr>
        <p:txBody>
          <a:bodyPr wrap="square" rtlCol="0">
            <a:spAutoFit/>
          </a:bodyPr>
          <a:lstStyle/>
          <a:p>
            <a:pPr>
              <a:lnSpc>
                <a:spcPct val="150000"/>
              </a:lnSpc>
            </a:pPr>
            <a:r>
              <a:rPr lang="zh-CN" altLang="en-US" sz="3200" dirty="0" smtClean="0"/>
              <a:t>（</a:t>
            </a:r>
            <a:r>
              <a:rPr lang="en-US" altLang="zh-CN" sz="3200" dirty="0" smtClean="0"/>
              <a:t>5</a:t>
            </a:r>
            <a:r>
              <a:rPr lang="zh-CN" altLang="en-US" sz="3200" dirty="0" smtClean="0"/>
              <a:t>）不及物动词无被动</a:t>
            </a:r>
            <a:endParaRPr lang="en-US" altLang="zh-CN" sz="3200" dirty="0" smtClean="0"/>
          </a:p>
          <a:p>
            <a:pPr>
              <a:lnSpc>
                <a:spcPct val="150000"/>
              </a:lnSpc>
            </a:pPr>
            <a:r>
              <a:rPr lang="zh-CN" altLang="en-US" sz="3200" dirty="0" smtClean="0">
                <a:latin typeface="Times New Roman" pitchFamily="18" charset="0"/>
                <a:cs typeface="Times New Roman" pitchFamily="18" charset="0"/>
              </a:rPr>
              <a:t>不及物动词或动词短语如：</a:t>
            </a:r>
            <a:r>
              <a:rPr lang="en-US" altLang="zh-CN" sz="3200" dirty="0" smtClean="0">
                <a:latin typeface="Times New Roman" pitchFamily="18" charset="0"/>
                <a:cs typeface="Times New Roman" pitchFamily="18" charset="0"/>
              </a:rPr>
              <a:t>happen, rise, last, die,  take place, come out, come true</a:t>
            </a:r>
            <a:r>
              <a:rPr lang="zh-CN" altLang="en-US" sz="3200" dirty="0" smtClean="0">
                <a:latin typeface="Times New Roman" pitchFamily="18" charset="0"/>
                <a:cs typeface="Times New Roman" pitchFamily="18" charset="0"/>
              </a:rPr>
              <a:t>没有被动语态。</a:t>
            </a:r>
            <a:endParaRPr lang="en-US" altLang="zh-CN" sz="3200" dirty="0" smtClean="0">
              <a:latin typeface="Times New Roman" pitchFamily="18" charset="0"/>
              <a:cs typeface="Times New Roman" pitchFamily="18" charset="0"/>
            </a:endParaRPr>
          </a:p>
          <a:p>
            <a:endParaRPr lang="en-US" altLang="zh-CN" sz="3200" dirty="0" smtClean="0">
              <a:latin typeface="Times New Roman" pitchFamily="18" charset="0"/>
              <a:cs typeface="Times New Roman" pitchFamily="18" charset="0"/>
            </a:endParaRPr>
          </a:p>
        </p:txBody>
      </p:sp>
      <p:sp>
        <p:nvSpPr>
          <p:cNvPr id="6" name="TextBox 5"/>
          <p:cNvSpPr txBox="1"/>
          <p:nvPr/>
        </p:nvSpPr>
        <p:spPr>
          <a:xfrm>
            <a:off x="357158" y="3714752"/>
            <a:ext cx="7620997" cy="1846659"/>
          </a:xfrm>
          <a:prstGeom prst="rect">
            <a:avLst/>
          </a:prstGeom>
          <a:noFill/>
        </p:spPr>
        <p:txBody>
          <a:bodyPr wrap="none" rtlCol="0">
            <a:spAutoFit/>
          </a:bodyPr>
          <a:lstStyle/>
          <a:p>
            <a:pPr>
              <a:lnSpc>
                <a:spcPct val="150000"/>
              </a:lnSpc>
            </a:pPr>
            <a:r>
              <a:rPr lang="en-US" altLang="zh-CN" sz="3200" dirty="0" smtClean="0">
                <a:latin typeface="Times New Roman" pitchFamily="18" charset="0"/>
                <a:cs typeface="Times New Roman" pitchFamily="18" charset="0"/>
              </a:rPr>
              <a:t>An accident </a:t>
            </a:r>
            <a:r>
              <a:rPr lang="en-US" altLang="zh-CN" sz="3200" dirty="0" smtClean="0">
                <a:solidFill>
                  <a:srgbClr val="FF0000"/>
                </a:solidFill>
                <a:latin typeface="Times New Roman" pitchFamily="18" charset="0"/>
                <a:cs typeface="Times New Roman" pitchFamily="18" charset="0"/>
              </a:rPr>
              <a:t>happened</a:t>
            </a:r>
            <a:r>
              <a:rPr lang="en-US" altLang="zh-CN" sz="3200" dirty="0" smtClean="0">
                <a:latin typeface="Times New Roman" pitchFamily="18" charset="0"/>
                <a:cs typeface="Times New Roman" pitchFamily="18" charset="0"/>
              </a:rPr>
              <a:t> on this road last week.</a:t>
            </a:r>
          </a:p>
          <a:p>
            <a:pPr>
              <a:lnSpc>
                <a:spcPct val="150000"/>
              </a:lnSpc>
            </a:pPr>
            <a:r>
              <a:rPr lang="en-US" altLang="zh-CN" sz="3200" dirty="0" smtClean="0">
                <a:latin typeface="Times New Roman" pitchFamily="18" charset="0"/>
                <a:cs typeface="Times New Roman" pitchFamily="18" charset="0"/>
              </a:rPr>
              <a:t>Great changes </a:t>
            </a:r>
            <a:r>
              <a:rPr lang="en-US" altLang="zh-CN" sz="3200" dirty="0" smtClean="0">
                <a:solidFill>
                  <a:srgbClr val="FF0000"/>
                </a:solidFill>
                <a:latin typeface="Times New Roman" pitchFamily="18" charset="0"/>
                <a:cs typeface="Times New Roman" pitchFamily="18" charset="0"/>
              </a:rPr>
              <a:t>have taken place </a:t>
            </a:r>
            <a:r>
              <a:rPr lang="en-US" altLang="zh-CN" sz="3200" dirty="0" smtClean="0">
                <a:latin typeface="Times New Roman" pitchFamily="18" charset="0"/>
                <a:cs typeface="Times New Roman" pitchFamily="18" charset="0"/>
              </a:rPr>
              <a:t>in China.</a:t>
            </a:r>
          </a:p>
          <a:p>
            <a:endParaRPr lang="zh-CN" altLang="en-US" dirty="0"/>
          </a:p>
        </p:txBody>
      </p:sp>
      <p:sp>
        <p:nvSpPr>
          <p:cNvPr id="7" name="TextBox 6"/>
          <p:cNvSpPr txBox="1"/>
          <p:nvPr/>
        </p:nvSpPr>
        <p:spPr>
          <a:xfrm>
            <a:off x="214282" y="2000240"/>
            <a:ext cx="8715437" cy="1798698"/>
          </a:xfrm>
          <a:prstGeom prst="rect">
            <a:avLst/>
          </a:prstGeom>
          <a:noFill/>
        </p:spPr>
        <p:txBody>
          <a:bodyPr wrap="square" rtlCol="0">
            <a:spAutoFit/>
          </a:bodyPr>
          <a:lstStyle/>
          <a:p>
            <a:pPr>
              <a:lnSpc>
                <a:spcPts val="7000"/>
              </a:lnSpc>
            </a:pPr>
            <a:r>
              <a:rPr lang="en-US" altLang="zh-CN" sz="8000" dirty="0" smtClean="0">
                <a:solidFill>
                  <a:srgbClr val="FF0000"/>
                </a:solidFill>
              </a:rPr>
              <a:t>                     </a:t>
            </a:r>
            <a:r>
              <a:rPr lang="en-US" altLang="zh-CN" sz="4000" dirty="0" smtClean="0">
                <a:solidFill>
                  <a:srgbClr val="FF0000"/>
                </a:solidFill>
              </a:rPr>
              <a:t>_____</a:t>
            </a:r>
          </a:p>
          <a:p>
            <a:pPr>
              <a:lnSpc>
                <a:spcPts val="7000"/>
              </a:lnSpc>
            </a:pPr>
            <a:r>
              <a:rPr lang="en-US" altLang="zh-CN" sz="4000" dirty="0" smtClean="0">
                <a:solidFill>
                  <a:srgbClr val="FF0000"/>
                </a:solidFill>
              </a:rPr>
              <a:t>_______</a:t>
            </a:r>
            <a:endParaRPr lang="zh-CN" altLang="en-US" sz="8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5078313"/>
          </a:xfrm>
          <a:prstGeom prst="rect">
            <a:avLst/>
          </a:prstGeom>
        </p:spPr>
        <p:txBody>
          <a:bodyPr wrap="square">
            <a:spAutoFit/>
          </a:bodyPr>
          <a:lstStyle/>
          <a:p>
            <a:pPr marL="514350" indent="-514350">
              <a:lnSpc>
                <a:spcPct val="150000"/>
              </a:lnSpc>
            </a:pPr>
            <a:r>
              <a:rPr lang="en-US" sz="3600" dirty="0" smtClean="0">
                <a:latin typeface="Times New Roman" pitchFamily="18" charset="0"/>
                <a:cs typeface="Times New Roman" pitchFamily="18" charset="0"/>
              </a:rPr>
              <a:t>Great changes _____ place. Many new schools _____. </a:t>
            </a:r>
          </a:p>
          <a:p>
            <a:pPr marL="742950" indent="-742950">
              <a:lnSpc>
                <a:spcPct val="150000"/>
              </a:lnSpc>
            </a:pPr>
            <a:r>
              <a:rPr lang="en-US" sz="3600" dirty="0" smtClean="0">
                <a:latin typeface="Times New Roman" pitchFamily="18" charset="0"/>
                <a:cs typeface="Times New Roman" pitchFamily="18" charset="0"/>
              </a:rPr>
              <a:t>A. have taken, have been opened             </a:t>
            </a:r>
          </a:p>
          <a:p>
            <a:pPr marL="742950" indent="-742950">
              <a:lnSpc>
                <a:spcPct val="150000"/>
              </a:lnSpc>
            </a:pPr>
            <a:r>
              <a:rPr lang="en-US" sz="3600" dirty="0" smtClean="0">
                <a:latin typeface="Times New Roman" pitchFamily="18" charset="0"/>
                <a:cs typeface="Times New Roman" pitchFamily="18" charset="0"/>
              </a:rPr>
              <a:t>B. take, are open       </a:t>
            </a:r>
          </a:p>
          <a:p>
            <a:pPr marL="742950" indent="-742950">
              <a:lnSpc>
                <a:spcPct val="150000"/>
              </a:lnSpc>
            </a:pPr>
            <a:r>
              <a:rPr lang="en-US" sz="3600" dirty="0" smtClean="0">
                <a:latin typeface="Times New Roman" pitchFamily="18" charset="0"/>
                <a:cs typeface="Times New Roman" pitchFamily="18" charset="0"/>
              </a:rPr>
              <a:t>C. are taken, open</a:t>
            </a:r>
          </a:p>
          <a:p>
            <a:pPr marL="742950" indent="-742950">
              <a:lnSpc>
                <a:spcPct val="150000"/>
              </a:lnSpc>
            </a:pPr>
            <a:r>
              <a:rPr lang="en-US" sz="3600" dirty="0" smtClean="0">
                <a:latin typeface="Times New Roman" pitchFamily="18" charset="0"/>
                <a:cs typeface="Times New Roman" pitchFamily="18" charset="0"/>
              </a:rPr>
              <a:t>D. have been taken, are opened</a:t>
            </a:r>
            <a:endParaRPr lang="en-US" altLang="zh-CN" sz="3600" dirty="0" smtClean="0">
              <a:latin typeface="Times New Roman" pitchFamily="18" charset="0"/>
              <a:cs typeface="Times New Roman" pitchFamily="18" charset="0"/>
            </a:endParaRPr>
          </a:p>
        </p:txBody>
      </p:sp>
      <p:sp>
        <p:nvSpPr>
          <p:cNvPr id="6" name="plant"/>
          <p:cNvSpPr>
            <a:spLocks noEditPoints="1" noChangeArrowheads="1"/>
          </p:cNvSpPr>
          <p:nvPr/>
        </p:nvSpPr>
        <p:spPr bwMode="auto">
          <a:xfrm>
            <a:off x="357158" y="3000372"/>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957990"/>
          </a:xfrm>
        </p:spPr>
      </p:pic>
      <p:sp>
        <p:nvSpPr>
          <p:cNvPr id="2" name="标题 1"/>
          <p:cNvSpPr>
            <a:spLocks noGrp="1"/>
          </p:cNvSpPr>
          <p:nvPr>
            <p:ph type="title"/>
          </p:nvPr>
        </p:nvSpPr>
        <p:spPr/>
        <p:txBody>
          <a:bodyPr>
            <a:normAutofit/>
          </a:bodyPr>
          <a:lstStyle/>
          <a:p>
            <a:pPr algn="l"/>
            <a:r>
              <a:rPr lang="zh-CN" altLang="en-US" sz="3600" b="1" dirty="0" smtClean="0"/>
              <a:t>四、被动语态六注意</a:t>
            </a:r>
            <a:endParaRPr lang="zh-CN" altLang="en-US" sz="3600" dirty="0"/>
          </a:p>
        </p:txBody>
      </p:sp>
      <p:sp>
        <p:nvSpPr>
          <p:cNvPr id="5" name="TextBox 4"/>
          <p:cNvSpPr txBox="1"/>
          <p:nvPr/>
        </p:nvSpPr>
        <p:spPr>
          <a:xfrm>
            <a:off x="214282" y="1357298"/>
            <a:ext cx="8643998" cy="2308324"/>
          </a:xfrm>
          <a:prstGeom prst="rect">
            <a:avLst/>
          </a:prstGeom>
          <a:noFill/>
        </p:spPr>
        <p:txBody>
          <a:bodyPr wrap="square" rtlCol="0">
            <a:spAutoFit/>
          </a:bodyPr>
          <a:lstStyle/>
          <a:p>
            <a:pPr>
              <a:lnSpc>
                <a:spcPct val="150000"/>
              </a:lnSpc>
            </a:pPr>
            <a:r>
              <a:rPr lang="zh-CN" altLang="en-US" sz="3200" dirty="0" smtClean="0">
                <a:latin typeface="Times New Roman" pitchFamily="18" charset="0"/>
                <a:cs typeface="Times New Roman" pitchFamily="18" charset="0"/>
              </a:rPr>
              <a:t>（</a:t>
            </a:r>
            <a:r>
              <a:rPr lang="en-US" altLang="zh-CN" sz="3200" dirty="0" smtClean="0">
                <a:latin typeface="Times New Roman" pitchFamily="18" charset="0"/>
                <a:cs typeface="Times New Roman" pitchFamily="18" charset="0"/>
              </a:rPr>
              <a:t>6</a:t>
            </a:r>
            <a:r>
              <a:rPr lang="zh-CN" altLang="en-US" sz="3200" dirty="0" smtClean="0">
                <a:latin typeface="Times New Roman" pitchFamily="18" charset="0"/>
                <a:cs typeface="Times New Roman" pitchFamily="18" charset="0"/>
              </a:rPr>
              <a:t>）主动语态表被动意义</a:t>
            </a:r>
            <a:endParaRPr lang="en-US" altLang="zh-CN" sz="3200" dirty="0" smtClean="0">
              <a:latin typeface="Times New Roman" pitchFamily="18" charset="0"/>
              <a:cs typeface="Times New Roman" pitchFamily="18" charset="0"/>
            </a:endParaRPr>
          </a:p>
          <a:p>
            <a:pPr>
              <a:lnSpc>
                <a:spcPct val="150000"/>
              </a:lnSpc>
            </a:pPr>
            <a:r>
              <a:rPr lang="zh-CN" altLang="en-US" sz="3200" dirty="0" smtClean="0">
                <a:latin typeface="Times New Roman" pitchFamily="18" charset="0"/>
                <a:cs typeface="Times New Roman" pitchFamily="18" charset="0"/>
              </a:rPr>
              <a:t>动词</a:t>
            </a:r>
            <a:r>
              <a:rPr lang="en-US" altLang="zh-CN" sz="3200" dirty="0" smtClean="0">
                <a:latin typeface="Times New Roman" pitchFamily="18" charset="0"/>
                <a:cs typeface="Times New Roman" pitchFamily="18" charset="0"/>
              </a:rPr>
              <a:t>sell, write, wash, ride</a:t>
            </a:r>
            <a:r>
              <a:rPr lang="zh-CN" altLang="en-US" sz="3200" dirty="0" smtClean="0">
                <a:latin typeface="Times New Roman" pitchFamily="18" charset="0"/>
                <a:cs typeface="Times New Roman" pitchFamily="18" charset="0"/>
              </a:rPr>
              <a:t>等与</a:t>
            </a:r>
            <a:r>
              <a:rPr lang="en-US" altLang="zh-CN" sz="3200" dirty="0" smtClean="0">
                <a:latin typeface="Times New Roman" pitchFamily="18" charset="0"/>
                <a:cs typeface="Times New Roman" pitchFamily="18" charset="0"/>
              </a:rPr>
              <a:t>well, badly, easily</a:t>
            </a:r>
            <a:r>
              <a:rPr lang="zh-CN" altLang="en-US" sz="3200" dirty="0" smtClean="0">
                <a:latin typeface="Times New Roman" pitchFamily="18" charset="0"/>
                <a:cs typeface="Times New Roman" pitchFamily="18" charset="0"/>
              </a:rPr>
              <a:t>等副词连用时，用主动语态表示被动意义。</a:t>
            </a:r>
            <a:endParaRPr lang="zh-CN" altLang="en-US" sz="3200" dirty="0"/>
          </a:p>
        </p:txBody>
      </p:sp>
      <p:sp>
        <p:nvSpPr>
          <p:cNvPr id="6" name="TextBox 5"/>
          <p:cNvSpPr txBox="1"/>
          <p:nvPr/>
        </p:nvSpPr>
        <p:spPr>
          <a:xfrm>
            <a:off x="1428728" y="3857628"/>
            <a:ext cx="4370107" cy="1481175"/>
          </a:xfrm>
          <a:prstGeom prst="rect">
            <a:avLst/>
          </a:prstGeom>
          <a:noFill/>
        </p:spPr>
        <p:txBody>
          <a:bodyPr wrap="none" rtlCol="0">
            <a:spAutoFit/>
          </a:bodyPr>
          <a:lstStyle/>
          <a:p>
            <a:pPr>
              <a:lnSpc>
                <a:spcPct val="150000"/>
              </a:lnSpc>
            </a:pPr>
            <a:r>
              <a:rPr lang="en-US" altLang="zh-CN" sz="3200" dirty="0" smtClean="0">
                <a:latin typeface="Times New Roman" pitchFamily="18" charset="0"/>
                <a:cs typeface="Times New Roman" pitchFamily="18" charset="0"/>
              </a:rPr>
              <a:t>The new novel </a:t>
            </a:r>
            <a:r>
              <a:rPr lang="en-US" altLang="zh-CN" sz="3200" dirty="0" smtClean="0">
                <a:solidFill>
                  <a:srgbClr val="FF0000"/>
                </a:solidFill>
                <a:latin typeface="Times New Roman" pitchFamily="18" charset="0"/>
                <a:cs typeface="Times New Roman" pitchFamily="18" charset="0"/>
              </a:rPr>
              <a:t>sells</a:t>
            </a:r>
            <a:r>
              <a:rPr lang="en-US" altLang="zh-CN" sz="3200" dirty="0" smtClean="0">
                <a:latin typeface="Times New Roman" pitchFamily="18" charset="0"/>
                <a:cs typeface="Times New Roman" pitchFamily="18" charset="0"/>
              </a:rPr>
              <a:t> well.</a:t>
            </a:r>
          </a:p>
          <a:p>
            <a:pPr>
              <a:lnSpc>
                <a:spcPct val="150000"/>
              </a:lnSpc>
            </a:pPr>
            <a:r>
              <a:rPr lang="en-US" altLang="zh-CN" sz="3200" dirty="0" smtClean="0">
                <a:latin typeface="Times New Roman" pitchFamily="18" charset="0"/>
                <a:cs typeface="Times New Roman" pitchFamily="18" charset="0"/>
              </a:rPr>
              <a:t>The pen </a:t>
            </a:r>
            <a:r>
              <a:rPr lang="en-US" altLang="zh-CN" sz="3200" dirty="0" smtClean="0">
                <a:solidFill>
                  <a:srgbClr val="FF0000"/>
                </a:solidFill>
                <a:latin typeface="Times New Roman" pitchFamily="18" charset="0"/>
                <a:cs typeface="Times New Roman" pitchFamily="18" charset="0"/>
              </a:rPr>
              <a:t>writes</a:t>
            </a:r>
            <a:r>
              <a:rPr lang="en-US" altLang="zh-CN" sz="3200" dirty="0" smtClean="0">
                <a:latin typeface="Times New Roman" pitchFamily="18" charset="0"/>
                <a:cs typeface="Times New Roman" pitchFamily="18" charset="0"/>
              </a:rPr>
              <a:t> smoothly.</a:t>
            </a:r>
            <a:endParaRPr lang="zh-CN" alt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en-US" altLang="zh-CN" dirty="0" smtClean="0">
                <a:solidFill>
                  <a:schemeClr val="accent4"/>
                </a:solidFill>
                <a:latin typeface="Times New Roman" pitchFamily="18" charset="0"/>
                <a:cs typeface="Times New Roman" pitchFamily="18" charset="0"/>
              </a:rPr>
              <a:t>Practice</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2585323"/>
          </a:xfrm>
          <a:prstGeom prst="rect">
            <a:avLst/>
          </a:prstGeom>
        </p:spPr>
        <p:txBody>
          <a:bodyPr wrap="square">
            <a:spAutoFit/>
          </a:bodyPr>
          <a:lstStyle/>
          <a:p>
            <a:pPr marL="514350" indent="-514350">
              <a:lnSpc>
                <a:spcPct val="150000"/>
              </a:lnSpc>
            </a:pPr>
            <a:r>
              <a:rPr lang="en-US" sz="3600" dirty="0" smtClean="0">
                <a:latin typeface="Times New Roman" pitchFamily="18" charset="0"/>
                <a:cs typeface="Times New Roman" pitchFamily="18" charset="0"/>
              </a:rPr>
              <a:t>5. The clothes ____ easily</a:t>
            </a:r>
            <a:r>
              <a:rPr lang="en-US" altLang="zh-CN" sz="3600" dirty="0" smtClean="0">
                <a:latin typeface="Times New Roman" pitchFamily="18" charset="0"/>
                <a:cs typeface="Times New Roman" pitchFamily="18" charset="0"/>
              </a:rPr>
              <a:t>.</a:t>
            </a:r>
          </a:p>
          <a:p>
            <a:pPr marL="514350" indent="-514350">
              <a:lnSpc>
                <a:spcPct val="150000"/>
              </a:lnSpc>
            </a:pPr>
            <a:r>
              <a:rPr lang="en-US" sz="3600" dirty="0" smtClean="0">
                <a:latin typeface="Times New Roman" pitchFamily="18" charset="0"/>
                <a:cs typeface="Times New Roman" pitchFamily="18" charset="0"/>
              </a:rPr>
              <a:t>A. washes                B. wash   </a:t>
            </a:r>
          </a:p>
          <a:p>
            <a:pPr marL="514350" indent="-514350">
              <a:lnSpc>
                <a:spcPct val="150000"/>
              </a:lnSpc>
            </a:pPr>
            <a:r>
              <a:rPr lang="en-US" sz="3600" dirty="0" smtClean="0">
                <a:latin typeface="Times New Roman" pitchFamily="18" charset="0"/>
                <a:cs typeface="Times New Roman" pitchFamily="18" charset="0"/>
              </a:rPr>
              <a:t>C. is washed            D. are washed</a:t>
            </a:r>
          </a:p>
        </p:txBody>
      </p:sp>
      <p:sp>
        <p:nvSpPr>
          <p:cNvPr id="6" name="plant"/>
          <p:cNvSpPr>
            <a:spLocks noEditPoints="1" noChangeArrowheads="1"/>
          </p:cNvSpPr>
          <p:nvPr/>
        </p:nvSpPr>
        <p:spPr bwMode="auto">
          <a:xfrm>
            <a:off x="4071934" y="2071678"/>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2" name="标题 1"/>
          <p:cNvSpPr>
            <a:spLocks noGrp="1"/>
          </p:cNvSpPr>
          <p:nvPr>
            <p:ph type="title"/>
          </p:nvPr>
        </p:nvSpPr>
        <p:spPr>
          <a:xfrm>
            <a:off x="0" y="-142900"/>
            <a:ext cx="8643998" cy="1142984"/>
          </a:xfrm>
        </p:spPr>
        <p:txBody>
          <a:bodyPr>
            <a:noAutofit/>
          </a:bodyPr>
          <a:lstStyle/>
          <a:p>
            <a:pPr algn="l"/>
            <a:r>
              <a:rPr lang="en-US" altLang="zh-CN" b="1" dirty="0" smtClean="0">
                <a:solidFill>
                  <a:schemeClr val="accent4"/>
                </a:solidFill>
                <a:latin typeface="Times New Roman" pitchFamily="18" charset="0"/>
                <a:cs typeface="Times New Roman" pitchFamily="18" charset="0"/>
              </a:rPr>
              <a:t>Summary</a:t>
            </a:r>
            <a:endParaRPr lang="zh-CN" altLang="en-US" b="1" dirty="0">
              <a:solidFill>
                <a:schemeClr val="accent4"/>
              </a:solidFill>
            </a:endParaRPr>
          </a:p>
        </p:txBody>
      </p:sp>
      <p:sp>
        <p:nvSpPr>
          <p:cNvPr id="5" name="右箭头 4"/>
          <p:cNvSpPr/>
          <p:nvPr/>
        </p:nvSpPr>
        <p:spPr>
          <a:xfrm>
            <a:off x="0" y="785794"/>
            <a:ext cx="1357322" cy="500066"/>
          </a:xfrm>
          <a:prstGeom prst="rightArrow">
            <a:avLst>
              <a:gd name="adj1" fmla="val 50000"/>
              <a:gd name="adj2" fmla="val 1508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1714480" y="785794"/>
            <a:ext cx="4897495" cy="584775"/>
          </a:xfrm>
          <a:prstGeom prst="rect">
            <a:avLst/>
          </a:prstGeom>
          <a:noFill/>
        </p:spPr>
        <p:txBody>
          <a:bodyPr wrap="none" rtlCol="0">
            <a:spAutoFit/>
          </a:bodyPr>
          <a:lstStyle/>
          <a:p>
            <a:r>
              <a:rPr lang="zh-CN" altLang="en-US" sz="3200" b="1" dirty="0" smtClean="0">
                <a:solidFill>
                  <a:schemeClr val="accent4"/>
                </a:solidFill>
              </a:rPr>
              <a:t>被动语态的结构：</a:t>
            </a:r>
            <a:r>
              <a:rPr lang="en-US" altLang="zh-CN" sz="3200" dirty="0" err="1" smtClean="0">
                <a:solidFill>
                  <a:srgbClr val="FF0000"/>
                </a:solidFill>
                <a:latin typeface="Times New Roman" pitchFamily="18" charset="0"/>
                <a:cs typeface="Times New Roman" pitchFamily="18" charset="0"/>
              </a:rPr>
              <a:t>be+done</a:t>
            </a:r>
            <a:endParaRPr lang="zh-CN" altLang="en-US" sz="3200" dirty="0">
              <a:solidFill>
                <a:srgbClr val="FF0000"/>
              </a:solidFill>
              <a:latin typeface="Times New Roman" pitchFamily="18" charset="0"/>
              <a:cs typeface="Times New Roman" pitchFamily="18" charset="0"/>
            </a:endParaRPr>
          </a:p>
        </p:txBody>
      </p:sp>
      <p:sp>
        <p:nvSpPr>
          <p:cNvPr id="7" name="右箭头 6"/>
          <p:cNvSpPr/>
          <p:nvPr/>
        </p:nvSpPr>
        <p:spPr>
          <a:xfrm>
            <a:off x="0" y="1857364"/>
            <a:ext cx="1357322" cy="500066"/>
          </a:xfrm>
          <a:prstGeom prst="rightArrow">
            <a:avLst>
              <a:gd name="adj1" fmla="val 50000"/>
              <a:gd name="adj2" fmla="val 1508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714480" y="1500174"/>
            <a:ext cx="6572296" cy="1569660"/>
          </a:xfrm>
          <a:prstGeom prst="rect">
            <a:avLst/>
          </a:prstGeom>
          <a:noFill/>
        </p:spPr>
        <p:txBody>
          <a:bodyPr wrap="square" rtlCol="0">
            <a:spAutoFit/>
          </a:bodyPr>
          <a:lstStyle/>
          <a:p>
            <a:r>
              <a:rPr lang="zh-CN" altLang="en-US" sz="3200" b="1" dirty="0" smtClean="0">
                <a:solidFill>
                  <a:schemeClr val="accent4"/>
                </a:solidFill>
              </a:rPr>
              <a:t>不同时态的被动语态形式：</a:t>
            </a:r>
            <a:endParaRPr lang="en-US" altLang="zh-CN" sz="3200" b="1" dirty="0" smtClean="0">
              <a:solidFill>
                <a:schemeClr val="accent4"/>
              </a:solidFill>
            </a:endParaRPr>
          </a:p>
          <a:p>
            <a:r>
              <a:rPr lang="en-US" altLang="zh-CN" sz="3200" dirty="0" smtClean="0">
                <a:solidFill>
                  <a:srgbClr val="FF0000"/>
                </a:solidFill>
                <a:latin typeface="Times New Roman" pitchFamily="18" charset="0"/>
                <a:cs typeface="Times New Roman" pitchFamily="18" charset="0"/>
              </a:rPr>
              <a:t>am/is/are +done</a:t>
            </a:r>
            <a:r>
              <a:rPr lang="zh-CN" altLang="en-US" sz="3200" dirty="0" smtClean="0">
                <a:solidFill>
                  <a:srgbClr val="FF0000"/>
                </a:solidFill>
                <a:latin typeface="Times New Roman" pitchFamily="18" charset="0"/>
                <a:cs typeface="Times New Roman" pitchFamily="18" charset="0"/>
              </a:rPr>
              <a:t>；</a:t>
            </a:r>
            <a:r>
              <a:rPr lang="en-US" altLang="zh-CN" sz="3200" dirty="0" smtClean="0">
                <a:solidFill>
                  <a:srgbClr val="FF0000"/>
                </a:solidFill>
                <a:latin typeface="Times New Roman" pitchFamily="18" charset="0"/>
                <a:cs typeface="Times New Roman" pitchFamily="18" charset="0"/>
              </a:rPr>
              <a:t>was/were +done</a:t>
            </a:r>
            <a:r>
              <a:rPr lang="zh-CN" altLang="en-US" sz="3200" dirty="0" smtClean="0">
                <a:solidFill>
                  <a:srgbClr val="FF0000"/>
                </a:solidFill>
                <a:latin typeface="Times New Roman" pitchFamily="18" charset="0"/>
                <a:cs typeface="Times New Roman" pitchFamily="18" charset="0"/>
              </a:rPr>
              <a:t>；</a:t>
            </a:r>
            <a:r>
              <a:rPr lang="en-US" altLang="zh-CN" sz="3200" dirty="0" smtClean="0">
                <a:solidFill>
                  <a:srgbClr val="FF0000"/>
                </a:solidFill>
                <a:latin typeface="Times New Roman" pitchFamily="18" charset="0"/>
                <a:cs typeface="Times New Roman" pitchFamily="18" charset="0"/>
              </a:rPr>
              <a:t>will/be going to +be +done </a:t>
            </a:r>
            <a:endParaRPr lang="zh-CN" altLang="en-US" sz="3200" dirty="0">
              <a:solidFill>
                <a:schemeClr val="accent4"/>
              </a:solidFill>
            </a:endParaRPr>
          </a:p>
        </p:txBody>
      </p:sp>
      <p:sp>
        <p:nvSpPr>
          <p:cNvPr id="9" name="右箭头 8"/>
          <p:cNvSpPr/>
          <p:nvPr/>
        </p:nvSpPr>
        <p:spPr>
          <a:xfrm>
            <a:off x="0" y="3286124"/>
            <a:ext cx="1357322" cy="500066"/>
          </a:xfrm>
          <a:prstGeom prst="rightArrow">
            <a:avLst>
              <a:gd name="adj1" fmla="val 50000"/>
              <a:gd name="adj2" fmla="val 1508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1714480" y="3143248"/>
            <a:ext cx="6776214" cy="1077218"/>
          </a:xfrm>
          <a:prstGeom prst="rect">
            <a:avLst/>
          </a:prstGeom>
          <a:noFill/>
        </p:spPr>
        <p:txBody>
          <a:bodyPr wrap="none" rtlCol="0">
            <a:spAutoFit/>
          </a:bodyPr>
          <a:lstStyle/>
          <a:p>
            <a:r>
              <a:rPr lang="zh-CN" altLang="en-US" sz="3200" b="1" dirty="0" smtClean="0">
                <a:solidFill>
                  <a:schemeClr val="accent4"/>
                </a:solidFill>
                <a:latin typeface="+mn-ea"/>
              </a:rPr>
              <a:t>被动语态的基本用法：</a:t>
            </a:r>
            <a:endParaRPr lang="en-US" altLang="zh-CN" sz="3200" b="1" dirty="0" smtClean="0">
              <a:solidFill>
                <a:schemeClr val="accent4"/>
              </a:solidFill>
              <a:latin typeface="+mn-ea"/>
            </a:endParaRPr>
          </a:p>
          <a:p>
            <a:r>
              <a:rPr lang="zh-CN" altLang="en-US" sz="3200" b="1" dirty="0" smtClean="0">
                <a:solidFill>
                  <a:srgbClr val="FF0000"/>
                </a:solidFill>
                <a:latin typeface="+mn-ea"/>
              </a:rPr>
              <a:t>不知道不必要、突出强调、固定句式</a:t>
            </a:r>
            <a:endParaRPr lang="zh-CN" altLang="en-US" sz="3200" dirty="0">
              <a:solidFill>
                <a:srgbClr val="FF0000"/>
              </a:solidFill>
            </a:endParaRPr>
          </a:p>
        </p:txBody>
      </p:sp>
      <p:sp>
        <p:nvSpPr>
          <p:cNvPr id="11" name="右箭头 10"/>
          <p:cNvSpPr/>
          <p:nvPr/>
        </p:nvSpPr>
        <p:spPr>
          <a:xfrm>
            <a:off x="0" y="4857760"/>
            <a:ext cx="1357322" cy="500066"/>
          </a:xfrm>
          <a:prstGeom prst="rightArrow">
            <a:avLst>
              <a:gd name="adj1" fmla="val 50000"/>
              <a:gd name="adj2" fmla="val 1508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785918" y="4357694"/>
            <a:ext cx="7000924" cy="2062103"/>
          </a:xfrm>
          <a:prstGeom prst="rect">
            <a:avLst/>
          </a:prstGeom>
          <a:noFill/>
        </p:spPr>
        <p:txBody>
          <a:bodyPr wrap="square" rtlCol="0">
            <a:spAutoFit/>
          </a:bodyPr>
          <a:lstStyle/>
          <a:p>
            <a:r>
              <a:rPr lang="zh-CN" altLang="en-US" sz="3200" b="1" dirty="0" smtClean="0">
                <a:solidFill>
                  <a:schemeClr val="accent4"/>
                </a:solidFill>
              </a:rPr>
              <a:t>被动语态六注意：</a:t>
            </a:r>
            <a:endParaRPr lang="en-US" altLang="zh-CN" sz="3200" b="1" dirty="0" smtClean="0">
              <a:solidFill>
                <a:schemeClr val="accent4"/>
              </a:solidFill>
            </a:endParaRPr>
          </a:p>
          <a:p>
            <a:r>
              <a:rPr lang="zh-CN" altLang="en-US" sz="3200" b="1" dirty="0" smtClean="0">
                <a:solidFill>
                  <a:srgbClr val="FF0000"/>
                </a:solidFill>
              </a:rPr>
              <a:t>双宾语、介词不能丢、加上</a:t>
            </a:r>
            <a:r>
              <a:rPr lang="en-US" altLang="zh-CN" sz="3200" b="1" dirty="0" smtClean="0">
                <a:solidFill>
                  <a:srgbClr val="FF0000"/>
                </a:solidFill>
              </a:rPr>
              <a:t>to</a:t>
            </a:r>
            <a:r>
              <a:rPr lang="zh-CN" altLang="en-US" sz="3200" b="1" dirty="0" smtClean="0">
                <a:solidFill>
                  <a:srgbClr val="FF0000"/>
                </a:solidFill>
              </a:rPr>
              <a:t>、系动词无被动、不及物动词无被动、主动语态表被动意义</a:t>
            </a:r>
            <a:endParaRPr lang="zh-CN" altLang="en-US" sz="32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142844" y="0"/>
            <a:ext cx="8229600" cy="1143000"/>
          </a:xfrm>
        </p:spPr>
        <p:txBody>
          <a:bodyPr>
            <a:normAutofit fontScale="90000"/>
          </a:bodyPr>
          <a:lstStyle/>
          <a:p>
            <a:pPr algn="l"/>
            <a:r>
              <a:rPr lang="en-US" altLang="zh-CN" dirty="0" smtClean="0">
                <a:solidFill>
                  <a:schemeClr val="accent4"/>
                </a:solidFill>
                <a:latin typeface="Times New Roman" pitchFamily="18" charset="0"/>
                <a:cs typeface="Times New Roman" pitchFamily="18" charset="0"/>
              </a:rPr>
              <a:t>Practice       </a:t>
            </a:r>
            <a:r>
              <a:rPr lang="zh-CN" altLang="en-US" sz="3600" b="1" dirty="0" smtClean="0">
                <a:latin typeface="Times New Roman" pitchFamily="18" charset="0"/>
                <a:cs typeface="Times New Roman" pitchFamily="18" charset="0"/>
              </a:rPr>
              <a:t>下列各句均有一处错误，请找              出并改正过来。</a:t>
            </a:r>
            <a:endParaRPr lang="zh-CN" altLang="en-US" sz="3600" dirty="0">
              <a:solidFill>
                <a:schemeClr val="accent4"/>
              </a:solidFill>
              <a:latin typeface="Times New Roman" pitchFamily="18" charset="0"/>
              <a:cs typeface="Times New Roman" pitchFamily="18" charset="0"/>
            </a:endParaRPr>
          </a:p>
        </p:txBody>
      </p:sp>
      <p:sp>
        <p:nvSpPr>
          <p:cNvPr id="7" name="矩形 6"/>
          <p:cNvSpPr/>
          <p:nvPr/>
        </p:nvSpPr>
        <p:spPr>
          <a:xfrm>
            <a:off x="142844" y="1357298"/>
            <a:ext cx="9429816" cy="4524315"/>
          </a:xfrm>
          <a:prstGeom prst="rect">
            <a:avLst/>
          </a:prstGeom>
        </p:spPr>
        <p:txBody>
          <a:bodyPr wrap="square">
            <a:spAutoFit/>
          </a:bodyPr>
          <a:lstStyle/>
          <a:p>
            <a:pPr>
              <a:lnSpc>
                <a:spcPct val="150000"/>
              </a:lnSpc>
            </a:pPr>
            <a:r>
              <a:rPr lang="zh-CN" altLang="en-US" sz="3200" dirty="0" smtClean="0">
                <a:latin typeface="Times New Roman" pitchFamily="18" charset="0"/>
                <a:cs typeface="Times New Roman" pitchFamily="18" charset="0"/>
              </a:rPr>
              <a:t>①</a:t>
            </a:r>
            <a:r>
              <a:rPr lang="en-US" sz="3200" dirty="0" smtClean="0">
                <a:latin typeface="Times New Roman" pitchFamily="18" charset="0"/>
                <a:cs typeface="Times New Roman" pitchFamily="18" charset="0"/>
              </a:rPr>
              <a:t>I have a lot of homework to be done tonight. </a:t>
            </a:r>
          </a:p>
          <a:p>
            <a:pPr>
              <a:lnSpc>
                <a:spcPct val="150000"/>
              </a:lnSpc>
            </a:pPr>
            <a:r>
              <a:rPr lang="en-US" sz="3200" dirty="0" smtClean="0">
                <a:latin typeface="Times New Roman" pitchFamily="18" charset="0"/>
                <a:cs typeface="Times New Roman" pitchFamily="18" charset="0"/>
              </a:rPr>
              <a:t>②Is your history teacher listened carefully in class?  </a:t>
            </a:r>
          </a:p>
          <a:p>
            <a:pPr>
              <a:lnSpc>
                <a:spcPct val="150000"/>
              </a:lnSpc>
            </a:pPr>
            <a:r>
              <a:rPr lang="en-US" sz="3200" dirty="0" smtClean="0">
                <a:latin typeface="Times New Roman" pitchFamily="18" charset="0"/>
                <a:cs typeface="Times New Roman" pitchFamily="18" charset="0"/>
              </a:rPr>
              <a:t>③Lei </a:t>
            </a:r>
            <a:r>
              <a:rPr lang="en-US" sz="3200" dirty="0" err="1" smtClean="0">
                <a:latin typeface="Times New Roman" pitchFamily="18" charset="0"/>
                <a:cs typeface="Times New Roman" pitchFamily="18" charset="0"/>
              </a:rPr>
              <a:t>Feng's</a:t>
            </a:r>
            <a:r>
              <a:rPr lang="en-US" sz="3200" dirty="0" smtClean="0">
                <a:latin typeface="Times New Roman" pitchFamily="18" charset="0"/>
                <a:cs typeface="Times New Roman" pitchFamily="18" charset="0"/>
              </a:rPr>
              <a:t> name remembered by all Chinese people.  </a:t>
            </a:r>
          </a:p>
          <a:p>
            <a:pPr>
              <a:lnSpc>
                <a:spcPct val="150000"/>
              </a:lnSpc>
            </a:pPr>
            <a:r>
              <a:rPr lang="en-US" sz="3200" dirty="0" smtClean="0">
                <a:latin typeface="Times New Roman" pitchFamily="18" charset="0"/>
                <a:cs typeface="Times New Roman" pitchFamily="18" charset="0"/>
              </a:rPr>
              <a:t>④The music is sounded beautiful.   </a:t>
            </a:r>
          </a:p>
          <a:p>
            <a:pPr>
              <a:lnSpc>
                <a:spcPct val="150000"/>
              </a:lnSpc>
            </a:pPr>
            <a:r>
              <a:rPr lang="en-US" sz="3200" dirty="0" smtClean="0">
                <a:latin typeface="Times New Roman" pitchFamily="18" charset="0"/>
                <a:cs typeface="Times New Roman" pitchFamily="18" charset="0"/>
              </a:rPr>
              <a:t>⑤By who was this new educational CD-ROM designed ?  </a:t>
            </a:r>
            <a:r>
              <a:rPr lang="en-US" sz="2800" dirty="0" smtClean="0"/>
              <a:t>   </a:t>
            </a:r>
            <a:endParaRPr lang="en-US" sz="2800" dirty="0" smtClean="0">
              <a:latin typeface="Times New Roman" pitchFamily="18" charset="0"/>
              <a:cs typeface="Times New Roman" pitchFamily="18" charset="0"/>
            </a:endParaRPr>
          </a:p>
        </p:txBody>
      </p:sp>
      <p:sp>
        <p:nvSpPr>
          <p:cNvPr id="13" name="TextBox 12"/>
          <p:cNvSpPr txBox="1"/>
          <p:nvPr/>
        </p:nvSpPr>
        <p:spPr>
          <a:xfrm>
            <a:off x="5500694" y="2000240"/>
            <a:ext cx="503664" cy="584775"/>
          </a:xfrm>
          <a:prstGeom prst="rect">
            <a:avLst/>
          </a:prstGeom>
          <a:noFill/>
        </p:spPr>
        <p:txBody>
          <a:bodyPr wrap="none" rtlCol="0">
            <a:spAutoFit/>
          </a:bodyPr>
          <a:lstStyle/>
          <a:p>
            <a:r>
              <a:rPr lang="en-US" altLang="zh-CN" sz="3200" dirty="0" smtClean="0">
                <a:solidFill>
                  <a:srgbClr val="FF0000"/>
                </a:solidFill>
                <a:latin typeface="Times New Roman" pitchFamily="18" charset="0"/>
                <a:cs typeface="Times New Roman" pitchFamily="18" charset="0"/>
              </a:rPr>
              <a:t>to</a:t>
            </a:r>
            <a:endParaRPr lang="zh-CN" altLang="en-US" sz="3200" dirty="0">
              <a:solidFill>
                <a:srgbClr val="FF0000"/>
              </a:solidFill>
              <a:latin typeface="Times New Roman" pitchFamily="18" charset="0"/>
              <a:cs typeface="Times New Roman" pitchFamily="18" charset="0"/>
            </a:endParaRPr>
          </a:p>
        </p:txBody>
      </p:sp>
      <p:sp>
        <p:nvSpPr>
          <p:cNvPr id="14" name="TextBox 13"/>
          <p:cNvSpPr txBox="1"/>
          <p:nvPr/>
        </p:nvSpPr>
        <p:spPr>
          <a:xfrm>
            <a:off x="3143240" y="2786058"/>
            <a:ext cx="824265" cy="584775"/>
          </a:xfrm>
          <a:prstGeom prst="rect">
            <a:avLst/>
          </a:prstGeom>
          <a:noFill/>
        </p:spPr>
        <p:txBody>
          <a:bodyPr wrap="none" rtlCol="0">
            <a:spAutoFit/>
          </a:bodyPr>
          <a:lstStyle/>
          <a:p>
            <a:r>
              <a:rPr lang="en-US" altLang="zh-CN" sz="3200" dirty="0" smtClean="0">
                <a:solidFill>
                  <a:srgbClr val="FF0000"/>
                </a:solidFill>
                <a:latin typeface="Times New Roman" pitchFamily="18" charset="0"/>
                <a:cs typeface="Times New Roman" pitchFamily="18" charset="0"/>
              </a:rPr>
              <a:t>was</a:t>
            </a:r>
            <a:endParaRPr lang="zh-CN" altLang="en-US" sz="3200" dirty="0">
              <a:solidFill>
                <a:srgbClr val="FF0000"/>
              </a:solidFill>
              <a:latin typeface="Times New Roman" pitchFamily="18" charset="0"/>
              <a:cs typeface="Times New Roman" pitchFamily="18" charset="0"/>
            </a:endParaRPr>
          </a:p>
        </p:txBody>
      </p:sp>
      <p:sp>
        <p:nvSpPr>
          <p:cNvPr id="16" name="矩形 15"/>
          <p:cNvSpPr/>
          <p:nvPr/>
        </p:nvSpPr>
        <p:spPr>
          <a:xfrm>
            <a:off x="2428860" y="3786190"/>
            <a:ext cx="1785950"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214414" y="4572008"/>
            <a:ext cx="71438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5214942" y="1500174"/>
            <a:ext cx="128588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5500694" y="1428736"/>
            <a:ext cx="617477" cy="584775"/>
          </a:xfrm>
          <a:prstGeom prst="rect">
            <a:avLst/>
          </a:prstGeom>
          <a:noFill/>
        </p:spPr>
        <p:txBody>
          <a:bodyPr wrap="none" rtlCol="0">
            <a:spAutoFit/>
          </a:bodyPr>
          <a:lstStyle/>
          <a:p>
            <a:r>
              <a:rPr lang="en-US" altLang="zh-CN" sz="3200" dirty="0" smtClean="0">
                <a:solidFill>
                  <a:srgbClr val="FF0000"/>
                </a:solidFill>
                <a:latin typeface="Times New Roman" pitchFamily="18" charset="0"/>
                <a:cs typeface="Times New Roman" pitchFamily="18" charset="0"/>
              </a:rPr>
              <a:t>do</a:t>
            </a:r>
            <a:endParaRPr lang="zh-CN" altLang="en-US" sz="3200" dirty="0">
              <a:solidFill>
                <a:srgbClr val="FF0000"/>
              </a:solidFill>
              <a:latin typeface="Times New Roman" pitchFamily="18" charset="0"/>
              <a:cs typeface="Times New Roman" pitchFamily="18" charset="0"/>
            </a:endParaRPr>
          </a:p>
        </p:txBody>
      </p:sp>
      <p:sp>
        <p:nvSpPr>
          <p:cNvPr id="21" name="TextBox 20"/>
          <p:cNvSpPr txBox="1"/>
          <p:nvPr/>
        </p:nvSpPr>
        <p:spPr>
          <a:xfrm>
            <a:off x="2714612" y="3786190"/>
            <a:ext cx="1370888" cy="584775"/>
          </a:xfrm>
          <a:prstGeom prst="rect">
            <a:avLst/>
          </a:prstGeom>
          <a:noFill/>
        </p:spPr>
        <p:txBody>
          <a:bodyPr wrap="none" rtlCol="0">
            <a:spAutoFit/>
          </a:bodyPr>
          <a:lstStyle/>
          <a:p>
            <a:r>
              <a:rPr lang="en-US" altLang="zh-CN" sz="3200" dirty="0" smtClean="0">
                <a:solidFill>
                  <a:srgbClr val="FF0000"/>
                </a:solidFill>
                <a:latin typeface="Times New Roman" pitchFamily="18" charset="0"/>
                <a:cs typeface="Times New Roman" pitchFamily="18" charset="0"/>
              </a:rPr>
              <a:t>sounds</a:t>
            </a:r>
            <a:endParaRPr lang="zh-CN" altLang="en-US" sz="3200" dirty="0">
              <a:solidFill>
                <a:srgbClr val="FF0000"/>
              </a:solidFill>
              <a:latin typeface="Times New Roman" pitchFamily="18" charset="0"/>
              <a:cs typeface="Times New Roman" pitchFamily="18" charset="0"/>
            </a:endParaRPr>
          </a:p>
        </p:txBody>
      </p:sp>
      <p:sp>
        <p:nvSpPr>
          <p:cNvPr id="22" name="TextBox 21"/>
          <p:cNvSpPr txBox="1"/>
          <p:nvPr/>
        </p:nvSpPr>
        <p:spPr>
          <a:xfrm>
            <a:off x="928662" y="4500570"/>
            <a:ext cx="1210588" cy="584775"/>
          </a:xfrm>
          <a:prstGeom prst="rect">
            <a:avLst/>
          </a:prstGeom>
          <a:noFill/>
        </p:spPr>
        <p:txBody>
          <a:bodyPr wrap="none" rtlCol="0">
            <a:spAutoFit/>
          </a:bodyPr>
          <a:lstStyle/>
          <a:p>
            <a:r>
              <a:rPr lang="en-US" altLang="zh-CN" sz="3200" dirty="0" smtClean="0">
                <a:solidFill>
                  <a:srgbClr val="FF0000"/>
                </a:solidFill>
                <a:latin typeface="Times New Roman" pitchFamily="18" charset="0"/>
                <a:cs typeface="Times New Roman" pitchFamily="18" charset="0"/>
              </a:rPr>
              <a:t>whom</a:t>
            </a:r>
            <a:endParaRPr lang="zh-CN" altLang="en-US" sz="32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animBg="1"/>
      <p:bldP spid="18" grpId="0" animBg="1"/>
      <p:bldP spid="19" grpId="0" animBg="1"/>
      <p:bldP spid="20" grpId="0"/>
      <p:bldP spid="21"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zh-CN" altLang="en-US" dirty="0" smtClean="0">
                <a:solidFill>
                  <a:schemeClr val="accent4"/>
                </a:solidFill>
                <a:latin typeface="Times New Roman" pitchFamily="18" charset="0"/>
                <a:cs typeface="Times New Roman" pitchFamily="18" charset="0"/>
              </a:rPr>
              <a:t>中考真题</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4247317"/>
          </a:xfrm>
          <a:prstGeom prst="rect">
            <a:avLst/>
          </a:prstGeom>
        </p:spPr>
        <p:txBody>
          <a:bodyPr wrap="square">
            <a:spAutoFit/>
          </a:bodyPr>
          <a:lstStyle/>
          <a:p>
            <a:pPr marL="514350" indent="-514350">
              <a:lnSpc>
                <a:spcPct val="150000"/>
              </a:lnSpc>
            </a:pPr>
            <a:r>
              <a:rPr lang="zh-CN" altLang="en-US" sz="3600" dirty="0" smtClean="0">
                <a:latin typeface="Times New Roman" pitchFamily="18" charset="0"/>
                <a:cs typeface="Times New Roman" pitchFamily="18" charset="0"/>
              </a:rPr>
              <a:t>（</a:t>
            </a:r>
            <a:r>
              <a:rPr lang="en-US" altLang="zh-CN" sz="3600" dirty="0" smtClean="0">
                <a:latin typeface="Times New Roman" pitchFamily="18" charset="0"/>
                <a:cs typeface="Times New Roman" pitchFamily="18" charset="0"/>
              </a:rPr>
              <a:t>2019</a:t>
            </a:r>
            <a:r>
              <a:rPr lang="zh-CN" altLang="en-US" sz="3600" dirty="0" smtClean="0">
                <a:latin typeface="Times New Roman" pitchFamily="18" charset="0"/>
                <a:cs typeface="Times New Roman" pitchFamily="18" charset="0"/>
              </a:rPr>
              <a:t>年天津中考题）</a:t>
            </a:r>
            <a:r>
              <a:rPr lang="en-US" altLang="zh-CN" sz="3600" dirty="0" smtClean="0">
                <a:latin typeface="Times New Roman" pitchFamily="18" charset="0"/>
                <a:cs typeface="Times New Roman" pitchFamily="18" charset="0"/>
              </a:rPr>
              <a:t>29. The Hong Kong -</a:t>
            </a:r>
            <a:r>
              <a:rPr lang="en-US" altLang="zh-CN" sz="3600" dirty="0" err="1" smtClean="0">
                <a:latin typeface="Times New Roman" pitchFamily="18" charset="0"/>
                <a:cs typeface="Times New Roman" pitchFamily="18" charset="0"/>
              </a:rPr>
              <a:t>Zhuhai</a:t>
            </a:r>
            <a:r>
              <a:rPr lang="en-US" altLang="zh-CN" sz="3600" dirty="0" smtClean="0">
                <a:latin typeface="Times New Roman" pitchFamily="18" charset="0"/>
                <a:cs typeface="Times New Roman" pitchFamily="18" charset="0"/>
              </a:rPr>
              <a:t>-Macao Bridge _____ in 2018</a:t>
            </a:r>
            <a:r>
              <a:rPr lang="en-US" sz="3600" dirty="0" smtClean="0">
                <a:latin typeface="Times New Roman" pitchFamily="18" charset="0"/>
                <a:cs typeface="Times New Roman" pitchFamily="18" charset="0"/>
              </a:rPr>
              <a:t>.We are proud of it.</a:t>
            </a:r>
          </a:p>
          <a:p>
            <a:pPr marL="514350" indent="-514350">
              <a:lnSpc>
                <a:spcPct val="150000"/>
              </a:lnSpc>
            </a:pPr>
            <a:r>
              <a:rPr lang="en-US" sz="3600" dirty="0" smtClean="0">
                <a:latin typeface="Times New Roman" pitchFamily="18" charset="0"/>
                <a:cs typeface="Times New Roman" pitchFamily="18" charset="0"/>
              </a:rPr>
              <a:t>A. is completed                B. is completing   </a:t>
            </a:r>
          </a:p>
          <a:p>
            <a:pPr marL="514350" indent="-514350">
              <a:lnSpc>
                <a:spcPct val="150000"/>
              </a:lnSpc>
            </a:pPr>
            <a:r>
              <a:rPr lang="en-US" sz="3600" dirty="0" smtClean="0">
                <a:latin typeface="Times New Roman" pitchFamily="18" charset="0"/>
                <a:cs typeface="Times New Roman" pitchFamily="18" charset="0"/>
              </a:rPr>
              <a:t>C. was completed            D. completes</a:t>
            </a:r>
          </a:p>
        </p:txBody>
      </p:sp>
      <p:sp>
        <p:nvSpPr>
          <p:cNvPr id="6" name="plant"/>
          <p:cNvSpPr>
            <a:spLocks noEditPoints="1" noChangeArrowheads="1"/>
          </p:cNvSpPr>
          <p:nvPr/>
        </p:nvSpPr>
        <p:spPr bwMode="auto">
          <a:xfrm>
            <a:off x="285720" y="4643446"/>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zh-CN" altLang="en-US" dirty="0" smtClean="0">
                <a:solidFill>
                  <a:schemeClr val="accent4"/>
                </a:solidFill>
                <a:latin typeface="Times New Roman" pitchFamily="18" charset="0"/>
                <a:cs typeface="Times New Roman" pitchFamily="18" charset="0"/>
              </a:rPr>
              <a:t>中考真题</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4247317"/>
          </a:xfrm>
          <a:prstGeom prst="rect">
            <a:avLst/>
          </a:prstGeom>
        </p:spPr>
        <p:txBody>
          <a:bodyPr wrap="square">
            <a:spAutoFit/>
          </a:bodyPr>
          <a:lstStyle/>
          <a:p>
            <a:pPr marL="514350" indent="-514350">
              <a:lnSpc>
                <a:spcPct val="150000"/>
              </a:lnSpc>
            </a:pPr>
            <a:r>
              <a:rPr lang="zh-CN" altLang="en-US" sz="3600" dirty="0" smtClean="0">
                <a:latin typeface="Times New Roman" pitchFamily="18" charset="0"/>
                <a:cs typeface="Times New Roman" pitchFamily="18" charset="0"/>
              </a:rPr>
              <a:t>（</a:t>
            </a:r>
            <a:r>
              <a:rPr lang="en-US" altLang="zh-CN" sz="3600" dirty="0" smtClean="0">
                <a:latin typeface="Times New Roman" pitchFamily="18" charset="0"/>
                <a:cs typeface="Times New Roman" pitchFamily="18" charset="0"/>
              </a:rPr>
              <a:t>2018</a:t>
            </a:r>
            <a:r>
              <a:rPr lang="zh-CN" altLang="en-US" sz="3600" dirty="0" smtClean="0">
                <a:latin typeface="Times New Roman" pitchFamily="18" charset="0"/>
                <a:cs typeface="Times New Roman" pitchFamily="18" charset="0"/>
              </a:rPr>
              <a:t>年天津中考题）</a:t>
            </a:r>
            <a:r>
              <a:rPr lang="en-US" altLang="zh-CN" sz="3600" dirty="0" smtClean="0">
                <a:latin typeface="Times New Roman" pitchFamily="18" charset="0"/>
                <a:cs typeface="Times New Roman" pitchFamily="18" charset="0"/>
              </a:rPr>
              <a:t>33. Dr Bethune _____ still _____ in both China and Canada today.</a:t>
            </a:r>
            <a:endParaRPr lang="en-US" sz="3600" dirty="0" smtClean="0">
              <a:latin typeface="Times New Roman" pitchFamily="18" charset="0"/>
              <a:cs typeface="Times New Roman" pitchFamily="18" charset="0"/>
            </a:endParaRPr>
          </a:p>
          <a:p>
            <a:pPr marL="514350" indent="-514350">
              <a:lnSpc>
                <a:spcPct val="150000"/>
              </a:lnSpc>
            </a:pPr>
            <a:r>
              <a:rPr lang="en-US" sz="3600" dirty="0" smtClean="0">
                <a:latin typeface="Times New Roman" pitchFamily="18" charset="0"/>
                <a:cs typeface="Times New Roman" pitchFamily="18" charset="0"/>
              </a:rPr>
              <a:t>A. is; remembered       B. is; remembering   </a:t>
            </a:r>
          </a:p>
          <a:p>
            <a:pPr marL="514350" indent="-514350">
              <a:lnSpc>
                <a:spcPct val="150000"/>
              </a:lnSpc>
            </a:pPr>
            <a:r>
              <a:rPr lang="en-US" sz="3600" dirty="0" smtClean="0">
                <a:latin typeface="Times New Roman" pitchFamily="18" charset="0"/>
                <a:cs typeface="Times New Roman" pitchFamily="18" charset="0"/>
              </a:rPr>
              <a:t>C. will; remember       D. has; remembered</a:t>
            </a:r>
          </a:p>
        </p:txBody>
      </p:sp>
      <p:sp>
        <p:nvSpPr>
          <p:cNvPr id="6" name="plant"/>
          <p:cNvSpPr>
            <a:spLocks noEditPoints="1" noChangeArrowheads="1"/>
          </p:cNvSpPr>
          <p:nvPr/>
        </p:nvSpPr>
        <p:spPr bwMode="auto">
          <a:xfrm>
            <a:off x="357158" y="3714752"/>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1143000"/>
          </a:xfrm>
        </p:spPr>
        <p:txBody>
          <a:bodyPr/>
          <a:lstStyle/>
          <a:p>
            <a:pPr algn="l"/>
            <a:r>
              <a:rPr lang="zh-CN" altLang="en-US" dirty="0" smtClean="0">
                <a:solidFill>
                  <a:schemeClr val="accent4"/>
                </a:solidFill>
                <a:latin typeface="Times New Roman" pitchFamily="18" charset="0"/>
                <a:cs typeface="Times New Roman" pitchFamily="18" charset="0"/>
              </a:rPr>
              <a:t>中考真题</a:t>
            </a:r>
            <a:endParaRPr lang="zh-CN" altLang="en-US" dirty="0">
              <a:solidFill>
                <a:schemeClr val="accent4"/>
              </a:solidFill>
              <a:latin typeface="Times New Roman" pitchFamily="18" charset="0"/>
              <a:cs typeface="Times New Roman" pitchFamily="18" charset="0"/>
            </a:endParaRPr>
          </a:p>
        </p:txBody>
      </p:sp>
      <p:sp>
        <p:nvSpPr>
          <p:cNvPr id="7" name="矩形 6"/>
          <p:cNvSpPr/>
          <p:nvPr/>
        </p:nvSpPr>
        <p:spPr>
          <a:xfrm>
            <a:off x="428596" y="1071546"/>
            <a:ext cx="8286808" cy="4247317"/>
          </a:xfrm>
          <a:prstGeom prst="rect">
            <a:avLst/>
          </a:prstGeom>
        </p:spPr>
        <p:txBody>
          <a:bodyPr wrap="square">
            <a:spAutoFit/>
          </a:bodyPr>
          <a:lstStyle/>
          <a:p>
            <a:pPr marL="514350" indent="-514350">
              <a:lnSpc>
                <a:spcPct val="150000"/>
              </a:lnSpc>
            </a:pPr>
            <a:r>
              <a:rPr lang="zh-CN" altLang="en-US" sz="3600" dirty="0" smtClean="0">
                <a:latin typeface="Times New Roman" pitchFamily="18" charset="0"/>
                <a:cs typeface="Times New Roman" pitchFamily="18" charset="0"/>
              </a:rPr>
              <a:t>（</a:t>
            </a:r>
            <a:r>
              <a:rPr lang="en-US" altLang="zh-CN" sz="3600" dirty="0" smtClean="0">
                <a:latin typeface="Times New Roman" pitchFamily="18" charset="0"/>
                <a:cs typeface="Times New Roman" pitchFamily="18" charset="0"/>
              </a:rPr>
              <a:t>2017</a:t>
            </a:r>
            <a:r>
              <a:rPr lang="zh-CN" altLang="en-US" sz="3600" dirty="0" smtClean="0">
                <a:latin typeface="Times New Roman" pitchFamily="18" charset="0"/>
                <a:cs typeface="Times New Roman" pitchFamily="18" charset="0"/>
              </a:rPr>
              <a:t>年天津中考题）</a:t>
            </a:r>
            <a:r>
              <a:rPr lang="en-US" altLang="zh-CN" sz="3600" dirty="0" smtClean="0">
                <a:latin typeface="Times New Roman" pitchFamily="18" charset="0"/>
                <a:cs typeface="Times New Roman" pitchFamily="18" charset="0"/>
              </a:rPr>
              <a:t>34. Let’s wait and see whether books _____ by the Internet in the future.</a:t>
            </a:r>
            <a:endParaRPr lang="en-US" sz="3600" dirty="0" smtClean="0">
              <a:latin typeface="Times New Roman" pitchFamily="18" charset="0"/>
              <a:cs typeface="Times New Roman" pitchFamily="18" charset="0"/>
            </a:endParaRPr>
          </a:p>
          <a:p>
            <a:pPr marL="514350" indent="-514350">
              <a:lnSpc>
                <a:spcPct val="150000"/>
              </a:lnSpc>
            </a:pPr>
            <a:r>
              <a:rPr lang="en-US" sz="3600" dirty="0" smtClean="0">
                <a:latin typeface="Times New Roman" pitchFamily="18" charset="0"/>
                <a:cs typeface="Times New Roman" pitchFamily="18" charset="0"/>
              </a:rPr>
              <a:t>A. replace                 B. replaced   </a:t>
            </a:r>
          </a:p>
          <a:p>
            <a:pPr marL="514350" indent="-514350">
              <a:lnSpc>
                <a:spcPct val="150000"/>
              </a:lnSpc>
            </a:pPr>
            <a:r>
              <a:rPr lang="en-US" sz="3600" dirty="0" smtClean="0">
                <a:latin typeface="Times New Roman" pitchFamily="18" charset="0"/>
                <a:cs typeface="Times New Roman" pitchFamily="18" charset="0"/>
              </a:rPr>
              <a:t>C. will be replaced   D. were replaced</a:t>
            </a:r>
          </a:p>
        </p:txBody>
      </p:sp>
      <p:sp>
        <p:nvSpPr>
          <p:cNvPr id="6" name="plant"/>
          <p:cNvSpPr>
            <a:spLocks noEditPoints="1" noChangeArrowheads="1"/>
          </p:cNvSpPr>
          <p:nvPr/>
        </p:nvSpPr>
        <p:spPr bwMode="auto">
          <a:xfrm>
            <a:off x="357158" y="4572008"/>
            <a:ext cx="642942" cy="500066"/>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142900"/>
            <a:ext cx="8229600" cy="785794"/>
          </a:xfrm>
        </p:spPr>
        <p:txBody>
          <a:bodyPr>
            <a:normAutofit/>
          </a:bodyPr>
          <a:lstStyle/>
          <a:p>
            <a:pPr algn="l"/>
            <a:r>
              <a:rPr lang="zh-CN" altLang="en-US" sz="4000" dirty="0" smtClean="0">
                <a:solidFill>
                  <a:schemeClr val="accent4"/>
                </a:solidFill>
                <a:latin typeface="Times New Roman" pitchFamily="18" charset="0"/>
                <a:cs typeface="Times New Roman" pitchFamily="18" charset="0"/>
              </a:rPr>
              <a:t>中考真题</a:t>
            </a:r>
            <a:endParaRPr lang="zh-CN" altLang="en-US" sz="4000" dirty="0">
              <a:solidFill>
                <a:schemeClr val="accent4"/>
              </a:solidFill>
              <a:latin typeface="Times New Roman" pitchFamily="18" charset="0"/>
              <a:cs typeface="Times New Roman" pitchFamily="18" charset="0"/>
            </a:endParaRPr>
          </a:p>
        </p:txBody>
      </p:sp>
      <p:sp>
        <p:nvSpPr>
          <p:cNvPr id="7" name="矩形 6"/>
          <p:cNvSpPr/>
          <p:nvPr/>
        </p:nvSpPr>
        <p:spPr>
          <a:xfrm>
            <a:off x="285720" y="428604"/>
            <a:ext cx="8429684" cy="6001643"/>
          </a:xfrm>
          <a:prstGeom prst="rect">
            <a:avLst/>
          </a:prstGeom>
        </p:spPr>
        <p:txBody>
          <a:bodyPr wrap="square">
            <a:spAutoFit/>
          </a:bodyPr>
          <a:lstStyle/>
          <a:p>
            <a:pPr marL="514350" indent="-514350">
              <a:lnSpc>
                <a:spcPct val="150000"/>
              </a:lnSpc>
            </a:pPr>
            <a:r>
              <a:rPr lang="zh-CN" altLang="en-US" sz="3200" dirty="0" smtClean="0">
                <a:latin typeface="Times New Roman" pitchFamily="18" charset="0"/>
                <a:cs typeface="Times New Roman" pitchFamily="18" charset="0"/>
              </a:rPr>
              <a:t>（</a:t>
            </a:r>
            <a:r>
              <a:rPr lang="en-US" altLang="zh-CN" sz="3200" dirty="0" smtClean="0">
                <a:latin typeface="Times New Roman" pitchFamily="18" charset="0"/>
                <a:cs typeface="Times New Roman" pitchFamily="18" charset="0"/>
              </a:rPr>
              <a:t>2019</a:t>
            </a:r>
            <a:r>
              <a:rPr lang="zh-CN" altLang="en-US" sz="3200" dirty="0" smtClean="0">
                <a:latin typeface="Times New Roman" pitchFamily="18" charset="0"/>
                <a:cs typeface="Times New Roman" pitchFamily="18" charset="0"/>
              </a:rPr>
              <a:t>年天津中考题首字母填空）</a:t>
            </a:r>
            <a:endParaRPr lang="en-US" altLang="zh-CN" sz="3200" dirty="0" smtClean="0">
              <a:latin typeface="Times New Roman" pitchFamily="18" charset="0"/>
              <a:cs typeface="Times New Roman" pitchFamily="18" charset="0"/>
            </a:endParaRPr>
          </a:p>
          <a:p>
            <a:pPr marL="514350" indent="-514350">
              <a:lnSpc>
                <a:spcPct val="150000"/>
              </a:lnSpc>
            </a:pPr>
            <a:r>
              <a:rPr lang="en-US" altLang="zh-CN" sz="3200" dirty="0" smtClean="0">
                <a:latin typeface="Times New Roman" pitchFamily="18" charset="0"/>
                <a:cs typeface="Times New Roman" pitchFamily="18" charset="0"/>
              </a:rPr>
              <a:t>           Then the village elder thought of an idea. He said that there was an old, abandoned</a:t>
            </a:r>
            <a:r>
              <a:rPr lang="zh-CN" altLang="en-US" sz="3200" dirty="0" smtClean="0">
                <a:latin typeface="Times New Roman" pitchFamily="18" charset="0"/>
                <a:cs typeface="Times New Roman" pitchFamily="18" charset="0"/>
              </a:rPr>
              <a:t>（废弃的）</a:t>
            </a:r>
            <a:r>
              <a:rPr lang="en-US" altLang="zh-CN" sz="3200" dirty="0" smtClean="0">
                <a:latin typeface="Times New Roman" pitchFamily="18" charset="0"/>
                <a:cs typeface="Times New Roman" pitchFamily="18" charset="0"/>
              </a:rPr>
              <a:t> farmhouse. It could be changed into classrooms after cleaning and furnishing</a:t>
            </a:r>
            <a:r>
              <a:rPr lang="zh-CN" altLang="en-US" sz="3200" dirty="0" smtClean="0">
                <a:latin typeface="Times New Roman" pitchFamily="18" charset="0"/>
                <a:cs typeface="Times New Roman" pitchFamily="18" charset="0"/>
              </a:rPr>
              <a:t>（装设备）</a:t>
            </a:r>
            <a:r>
              <a:rPr lang="en-US" altLang="zh-CN" sz="3200" dirty="0" smtClean="0">
                <a:latin typeface="Times New Roman" pitchFamily="18" charset="0"/>
                <a:cs typeface="Times New Roman" pitchFamily="18" charset="0"/>
              </a:rPr>
              <a:t> it.</a:t>
            </a:r>
          </a:p>
          <a:p>
            <a:pPr marL="514350" indent="-514350">
              <a:lnSpc>
                <a:spcPct val="150000"/>
              </a:lnSpc>
            </a:pPr>
            <a:r>
              <a:rPr lang="en-US" sz="3200" dirty="0" smtClean="0">
                <a:latin typeface="Times New Roman" pitchFamily="18" charset="0"/>
                <a:cs typeface="Times New Roman" pitchFamily="18" charset="0"/>
              </a:rPr>
              <a:t>           Two foreign visitors were also touched</a:t>
            </a:r>
            <a:r>
              <a:rPr lang="zh-CN" altLang="en-US" sz="3200" dirty="0" smtClean="0">
                <a:latin typeface="Times New Roman" pitchFamily="18" charset="0"/>
                <a:cs typeface="Times New Roman" pitchFamily="18" charset="0"/>
              </a:rPr>
              <a:t>（感动）</a:t>
            </a:r>
            <a:r>
              <a:rPr lang="en-US" sz="3200" dirty="0" smtClean="0">
                <a:latin typeface="Times New Roman" pitchFamily="18" charset="0"/>
                <a:cs typeface="Times New Roman" pitchFamily="18" charset="0"/>
              </a:rPr>
              <a:t> by the children’s a______.</a:t>
            </a:r>
          </a:p>
        </p:txBody>
      </p:sp>
      <p:sp>
        <p:nvSpPr>
          <p:cNvPr id="8" name="TextBox 7"/>
          <p:cNvSpPr txBox="1"/>
          <p:nvPr/>
        </p:nvSpPr>
        <p:spPr>
          <a:xfrm>
            <a:off x="4357686" y="2500306"/>
            <a:ext cx="3249608" cy="1015663"/>
          </a:xfrm>
          <a:prstGeom prst="rect">
            <a:avLst/>
          </a:prstGeom>
          <a:noFill/>
        </p:spPr>
        <p:txBody>
          <a:bodyPr wrap="none" rtlCol="0">
            <a:spAutoFit/>
          </a:bodyPr>
          <a:lstStyle/>
          <a:p>
            <a:r>
              <a:rPr lang="en-US" altLang="zh-CN" sz="6000" dirty="0" smtClean="0">
                <a:solidFill>
                  <a:srgbClr val="FF0000"/>
                </a:solidFill>
              </a:rPr>
              <a:t>________</a:t>
            </a:r>
            <a:endParaRPr lang="zh-CN" altLang="en-US" sz="6000" dirty="0">
              <a:solidFill>
                <a:srgbClr val="FF0000"/>
              </a:solidFill>
            </a:endParaRPr>
          </a:p>
        </p:txBody>
      </p:sp>
      <p:sp>
        <p:nvSpPr>
          <p:cNvPr id="9" name="TextBox 8"/>
          <p:cNvSpPr txBox="1"/>
          <p:nvPr/>
        </p:nvSpPr>
        <p:spPr>
          <a:xfrm>
            <a:off x="4786314" y="4714884"/>
            <a:ext cx="3249608" cy="1015663"/>
          </a:xfrm>
          <a:prstGeom prst="rect">
            <a:avLst/>
          </a:prstGeom>
          <a:noFill/>
        </p:spPr>
        <p:txBody>
          <a:bodyPr wrap="none" rtlCol="0">
            <a:spAutoFit/>
          </a:bodyPr>
          <a:lstStyle/>
          <a:p>
            <a:r>
              <a:rPr lang="en-US" altLang="zh-CN" sz="6000" dirty="0" smtClean="0">
                <a:solidFill>
                  <a:srgbClr val="FF0000"/>
                </a:solidFill>
              </a:rPr>
              <a:t>________</a:t>
            </a:r>
            <a:endParaRPr lang="zh-CN" altLang="en-US" sz="6000" dirty="0">
              <a:solidFill>
                <a:srgbClr val="FF0000"/>
              </a:solidFill>
            </a:endParaRPr>
          </a:p>
        </p:txBody>
      </p:sp>
      <p:sp>
        <p:nvSpPr>
          <p:cNvPr id="10" name="TextBox 9"/>
          <p:cNvSpPr txBox="1"/>
          <p:nvPr/>
        </p:nvSpPr>
        <p:spPr>
          <a:xfrm>
            <a:off x="5357818" y="5572140"/>
            <a:ext cx="1675459" cy="707886"/>
          </a:xfrm>
          <a:prstGeom prst="rect">
            <a:avLst/>
          </a:prstGeom>
          <a:noFill/>
        </p:spPr>
        <p:txBody>
          <a:bodyPr wrap="none" rtlCol="0">
            <a:spAutoFit/>
          </a:bodyPr>
          <a:lstStyle/>
          <a:p>
            <a:r>
              <a:rPr lang="en-US" altLang="zh-CN" sz="4000" dirty="0" smtClean="0">
                <a:solidFill>
                  <a:srgbClr val="FF0000"/>
                </a:solidFill>
              </a:rPr>
              <a:t>actions</a:t>
            </a:r>
            <a:endParaRPr lang="zh-CN" altLang="en-US" sz="4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785794"/>
          </a:xfrm>
        </p:spPr>
        <p:txBody>
          <a:bodyPr>
            <a:normAutofit/>
          </a:bodyPr>
          <a:lstStyle/>
          <a:p>
            <a:pPr algn="l"/>
            <a:r>
              <a:rPr lang="zh-CN" altLang="en-US" sz="4000" dirty="0" smtClean="0">
                <a:solidFill>
                  <a:schemeClr val="accent4"/>
                </a:solidFill>
                <a:latin typeface="Times New Roman" pitchFamily="18" charset="0"/>
                <a:cs typeface="Times New Roman" pitchFamily="18" charset="0"/>
              </a:rPr>
              <a:t>中考真题</a:t>
            </a:r>
            <a:endParaRPr lang="zh-CN" altLang="en-US" sz="4000" dirty="0">
              <a:solidFill>
                <a:schemeClr val="accent4"/>
              </a:solidFill>
              <a:latin typeface="Times New Roman" pitchFamily="18" charset="0"/>
              <a:cs typeface="Times New Roman" pitchFamily="18" charset="0"/>
            </a:endParaRPr>
          </a:p>
        </p:txBody>
      </p:sp>
      <p:sp>
        <p:nvSpPr>
          <p:cNvPr id="7" name="矩形 6"/>
          <p:cNvSpPr/>
          <p:nvPr/>
        </p:nvSpPr>
        <p:spPr>
          <a:xfrm>
            <a:off x="0" y="642918"/>
            <a:ext cx="8929718" cy="6001643"/>
          </a:xfrm>
          <a:prstGeom prst="rect">
            <a:avLst/>
          </a:prstGeom>
        </p:spPr>
        <p:txBody>
          <a:bodyPr wrap="square">
            <a:spAutoFit/>
          </a:bodyPr>
          <a:lstStyle/>
          <a:p>
            <a:pPr marL="514350" indent="-514350">
              <a:lnSpc>
                <a:spcPct val="150000"/>
              </a:lnSpc>
            </a:pPr>
            <a:r>
              <a:rPr lang="zh-CN" altLang="en-US" sz="2800" dirty="0" smtClean="0">
                <a:latin typeface="Times New Roman" pitchFamily="18" charset="0"/>
                <a:cs typeface="Times New Roman" pitchFamily="18" charset="0"/>
              </a:rPr>
              <a:t>（</a:t>
            </a:r>
            <a:r>
              <a:rPr lang="en-US" altLang="zh-CN" sz="2800" dirty="0" smtClean="0">
                <a:latin typeface="Times New Roman" pitchFamily="18" charset="0"/>
                <a:cs typeface="Times New Roman" pitchFamily="18" charset="0"/>
              </a:rPr>
              <a:t>2018</a:t>
            </a:r>
            <a:r>
              <a:rPr lang="zh-CN" altLang="en-US" sz="2800" dirty="0" smtClean="0">
                <a:latin typeface="Times New Roman" pitchFamily="18" charset="0"/>
                <a:cs typeface="Times New Roman" pitchFamily="18" charset="0"/>
              </a:rPr>
              <a:t>年天津中考题阅读理解</a:t>
            </a:r>
            <a:r>
              <a:rPr lang="en-US" altLang="zh-CN" sz="2800" dirty="0" smtClean="0">
                <a:latin typeface="Times New Roman" pitchFamily="18" charset="0"/>
                <a:cs typeface="Times New Roman" pitchFamily="18" charset="0"/>
              </a:rPr>
              <a:t>B</a:t>
            </a:r>
            <a:r>
              <a:rPr lang="zh-CN" altLang="en-US" sz="2800" dirty="0" smtClean="0">
                <a:latin typeface="Times New Roman" pitchFamily="18" charset="0"/>
                <a:cs typeface="Times New Roman" pitchFamily="18" charset="0"/>
              </a:rPr>
              <a:t>）</a:t>
            </a:r>
            <a:r>
              <a:rPr lang="en-US" altLang="zh-CN" sz="3200" dirty="0" smtClean="0">
                <a:latin typeface="Times New Roman" pitchFamily="18" charset="0"/>
                <a:cs typeface="Times New Roman" pitchFamily="18" charset="0"/>
              </a:rPr>
              <a:t>Paper was invented by a Chinese man called </a:t>
            </a:r>
            <a:r>
              <a:rPr lang="en-US" altLang="zh-CN" sz="3200" dirty="0" err="1" smtClean="0">
                <a:latin typeface="Times New Roman" pitchFamily="18" charset="0"/>
                <a:cs typeface="Times New Roman" pitchFamily="18" charset="0"/>
              </a:rPr>
              <a:t>Cai</a:t>
            </a:r>
            <a:r>
              <a:rPr lang="en-US" altLang="zh-CN" sz="3200" dirty="0" smtClean="0">
                <a:latin typeface="Times New Roman" pitchFamily="18" charset="0"/>
                <a:cs typeface="Times New Roman" pitchFamily="18" charset="0"/>
              </a:rPr>
              <a:t> </a:t>
            </a:r>
            <a:r>
              <a:rPr lang="en-US" altLang="zh-CN" sz="3200" dirty="0" err="1" smtClean="0">
                <a:latin typeface="Times New Roman" pitchFamily="18" charset="0"/>
                <a:cs typeface="Times New Roman" pitchFamily="18" charset="0"/>
              </a:rPr>
              <a:t>Lun</a:t>
            </a:r>
            <a:r>
              <a:rPr lang="en-US" altLang="zh-CN" sz="3200" dirty="0" smtClean="0">
                <a:latin typeface="Times New Roman" pitchFamily="18" charset="0"/>
                <a:cs typeface="Times New Roman" pitchFamily="18" charset="0"/>
              </a:rPr>
              <a:t> almost 2,000 years ago. But it was not made in Europe until the year 1,100. Four hundred years later, a German discovered that he could make the best paper from trees. After that countries rich in forests, such as Canada, Sweden, America, Finland became the most important ones in paper making.</a:t>
            </a:r>
            <a:endParaRPr lang="en-US" sz="3200" dirty="0" smtClean="0">
              <a:latin typeface="Times New Roman" pitchFamily="18" charset="0"/>
              <a:cs typeface="Times New Roman" pitchFamily="18" charset="0"/>
            </a:endParaRPr>
          </a:p>
        </p:txBody>
      </p:sp>
      <p:sp>
        <p:nvSpPr>
          <p:cNvPr id="9" name="TextBox 8"/>
          <p:cNvSpPr txBox="1"/>
          <p:nvPr/>
        </p:nvSpPr>
        <p:spPr>
          <a:xfrm>
            <a:off x="285720" y="714356"/>
            <a:ext cx="8501122" cy="830997"/>
          </a:xfrm>
          <a:prstGeom prst="rect">
            <a:avLst/>
          </a:prstGeom>
          <a:noFill/>
        </p:spPr>
        <p:txBody>
          <a:bodyPr wrap="square" rtlCol="0">
            <a:spAutoFit/>
          </a:bodyPr>
          <a:lstStyle/>
          <a:p>
            <a:endParaRPr lang="zh-CN" altLang="en-US" sz="4800" dirty="0">
              <a:solidFill>
                <a:srgbClr val="FF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785794"/>
          </a:xfrm>
        </p:spPr>
        <p:txBody>
          <a:bodyPr>
            <a:normAutofit/>
          </a:bodyPr>
          <a:lstStyle/>
          <a:p>
            <a:pPr algn="l"/>
            <a:r>
              <a:rPr lang="zh-CN" altLang="en-US" sz="4000" dirty="0" smtClean="0">
                <a:solidFill>
                  <a:schemeClr val="accent4"/>
                </a:solidFill>
                <a:latin typeface="Times New Roman" pitchFamily="18" charset="0"/>
                <a:cs typeface="Times New Roman" pitchFamily="18" charset="0"/>
              </a:rPr>
              <a:t>中考真题</a:t>
            </a:r>
            <a:endParaRPr lang="zh-CN" altLang="en-US" sz="4000" dirty="0">
              <a:solidFill>
                <a:schemeClr val="accent4"/>
              </a:solidFill>
              <a:latin typeface="Times New Roman" pitchFamily="18" charset="0"/>
              <a:cs typeface="Times New Roman" pitchFamily="18" charset="0"/>
            </a:endParaRPr>
          </a:p>
        </p:txBody>
      </p:sp>
      <p:sp>
        <p:nvSpPr>
          <p:cNvPr id="7" name="矩形 6"/>
          <p:cNvSpPr/>
          <p:nvPr/>
        </p:nvSpPr>
        <p:spPr>
          <a:xfrm>
            <a:off x="-214346" y="642918"/>
            <a:ext cx="9144064" cy="6001643"/>
          </a:xfrm>
          <a:prstGeom prst="rect">
            <a:avLst/>
          </a:prstGeom>
        </p:spPr>
        <p:txBody>
          <a:bodyPr wrap="square">
            <a:spAutoFit/>
          </a:bodyPr>
          <a:lstStyle/>
          <a:p>
            <a:pPr marL="514350" indent="-514350">
              <a:lnSpc>
                <a:spcPct val="150000"/>
              </a:lnSpc>
            </a:pPr>
            <a:r>
              <a:rPr lang="zh-CN" altLang="en-US" sz="2800" dirty="0" smtClean="0">
                <a:latin typeface="Times New Roman" pitchFamily="18" charset="0"/>
                <a:cs typeface="Times New Roman" pitchFamily="18" charset="0"/>
              </a:rPr>
              <a:t>（</a:t>
            </a:r>
            <a:r>
              <a:rPr lang="en-US" altLang="zh-CN" sz="2800" dirty="0" smtClean="0">
                <a:latin typeface="Times New Roman" pitchFamily="18" charset="0"/>
                <a:cs typeface="Times New Roman" pitchFamily="18" charset="0"/>
              </a:rPr>
              <a:t>2018</a:t>
            </a:r>
            <a:r>
              <a:rPr lang="zh-CN" altLang="en-US" sz="2800" dirty="0" smtClean="0">
                <a:latin typeface="Times New Roman" pitchFamily="18" charset="0"/>
                <a:cs typeface="Times New Roman" pitchFamily="18" charset="0"/>
              </a:rPr>
              <a:t>年天津中考题阅读理解</a:t>
            </a:r>
            <a:r>
              <a:rPr lang="en-US" altLang="zh-CN" sz="2800" dirty="0" smtClean="0">
                <a:latin typeface="Times New Roman" pitchFamily="18" charset="0"/>
                <a:cs typeface="Times New Roman" pitchFamily="18" charset="0"/>
              </a:rPr>
              <a:t>B</a:t>
            </a:r>
            <a:r>
              <a:rPr lang="zh-CN" altLang="en-US" sz="2800" dirty="0" smtClean="0">
                <a:latin typeface="Times New Roman" pitchFamily="18" charset="0"/>
                <a:cs typeface="Times New Roman" pitchFamily="18" charset="0"/>
              </a:rPr>
              <a:t>）</a:t>
            </a:r>
            <a:r>
              <a:rPr lang="en-US" altLang="zh-CN" sz="2800" dirty="0" smtClean="0">
                <a:solidFill>
                  <a:srgbClr val="FF0000"/>
                </a:solidFill>
                <a:latin typeface="Times New Roman" pitchFamily="18" charset="0"/>
                <a:cs typeface="Times New Roman" pitchFamily="18" charset="0"/>
              </a:rPr>
              <a:t>(1) </a:t>
            </a:r>
            <a:r>
              <a:rPr lang="en-US" altLang="zh-CN" sz="3200" u="sng" dirty="0" smtClean="0">
                <a:latin typeface="Times New Roman" pitchFamily="18" charset="0"/>
                <a:cs typeface="Times New Roman" pitchFamily="18" charset="0"/>
              </a:rPr>
              <a:t>Paper was invented by a Chinese man called </a:t>
            </a:r>
            <a:r>
              <a:rPr lang="en-US" altLang="zh-CN" sz="3200" u="sng" dirty="0" err="1" smtClean="0">
                <a:latin typeface="Times New Roman" pitchFamily="18" charset="0"/>
                <a:cs typeface="Times New Roman" pitchFamily="18" charset="0"/>
              </a:rPr>
              <a:t>Cai</a:t>
            </a:r>
            <a:r>
              <a:rPr lang="en-US" altLang="zh-CN" sz="3200" u="sng" dirty="0" smtClean="0">
                <a:latin typeface="Times New Roman" pitchFamily="18" charset="0"/>
                <a:cs typeface="Times New Roman" pitchFamily="18" charset="0"/>
              </a:rPr>
              <a:t> </a:t>
            </a:r>
            <a:r>
              <a:rPr lang="en-US" altLang="zh-CN" sz="3200" u="sng" dirty="0" err="1" smtClean="0">
                <a:latin typeface="Times New Roman" pitchFamily="18" charset="0"/>
                <a:cs typeface="Times New Roman" pitchFamily="18" charset="0"/>
              </a:rPr>
              <a:t>Lun</a:t>
            </a:r>
            <a:r>
              <a:rPr lang="en-US" altLang="zh-CN" sz="3200" u="sng" dirty="0" smtClean="0">
                <a:latin typeface="Times New Roman" pitchFamily="18" charset="0"/>
                <a:cs typeface="Times New Roman" pitchFamily="18" charset="0"/>
              </a:rPr>
              <a:t> almost 2,000 years ago.</a:t>
            </a:r>
            <a:r>
              <a:rPr lang="en-US" altLang="zh-CN" sz="3200" dirty="0" smtClean="0">
                <a:latin typeface="Times New Roman" pitchFamily="18" charset="0"/>
                <a:cs typeface="Times New Roman" pitchFamily="18" charset="0"/>
              </a:rPr>
              <a:t> </a:t>
            </a:r>
            <a:r>
              <a:rPr lang="en-US" altLang="zh-CN" sz="3200" dirty="0" smtClean="0">
                <a:solidFill>
                  <a:srgbClr val="FF0000"/>
                </a:solidFill>
                <a:latin typeface="Times New Roman" pitchFamily="18" charset="0"/>
                <a:cs typeface="Times New Roman" pitchFamily="18" charset="0"/>
              </a:rPr>
              <a:t>(2)</a:t>
            </a:r>
            <a:r>
              <a:rPr lang="en-US" altLang="zh-CN" sz="3200" u="sng" dirty="0" smtClean="0">
                <a:latin typeface="Times New Roman" pitchFamily="18" charset="0"/>
                <a:cs typeface="Times New Roman" pitchFamily="18" charset="0"/>
              </a:rPr>
              <a:t>But it was not made in Europe until the year 1,100. </a:t>
            </a:r>
            <a:r>
              <a:rPr lang="en-US" altLang="zh-CN" sz="3200" dirty="0" smtClean="0">
                <a:latin typeface="Times New Roman" pitchFamily="18" charset="0"/>
                <a:cs typeface="Times New Roman" pitchFamily="18" charset="0"/>
              </a:rPr>
              <a:t>Four hundred years later, a German discovered that he could make the best paper from trees. After that countries rich in forests, such as Canada, Sweden, America, Finland became the most important ones in paper making.</a:t>
            </a:r>
            <a:endParaRPr lang="en-US"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785794"/>
          </a:xfrm>
        </p:spPr>
        <p:txBody>
          <a:bodyPr>
            <a:normAutofit/>
          </a:bodyPr>
          <a:lstStyle/>
          <a:p>
            <a:pPr algn="l"/>
            <a:r>
              <a:rPr lang="zh-CN" altLang="en-US" sz="4000" dirty="0" smtClean="0">
                <a:solidFill>
                  <a:schemeClr val="accent4"/>
                </a:solidFill>
                <a:latin typeface="Times New Roman" pitchFamily="18" charset="0"/>
                <a:cs typeface="Times New Roman" pitchFamily="18" charset="0"/>
              </a:rPr>
              <a:t>中考真题</a:t>
            </a:r>
            <a:endParaRPr lang="zh-CN" altLang="en-US" sz="4000" dirty="0">
              <a:solidFill>
                <a:schemeClr val="accent4"/>
              </a:solidFill>
              <a:latin typeface="Times New Roman" pitchFamily="18" charset="0"/>
              <a:cs typeface="Times New Roman" pitchFamily="18" charset="0"/>
            </a:endParaRPr>
          </a:p>
        </p:txBody>
      </p:sp>
      <p:sp>
        <p:nvSpPr>
          <p:cNvPr id="7" name="矩形 6"/>
          <p:cNvSpPr/>
          <p:nvPr/>
        </p:nvSpPr>
        <p:spPr>
          <a:xfrm>
            <a:off x="214282" y="642918"/>
            <a:ext cx="8429684" cy="5913157"/>
          </a:xfrm>
          <a:prstGeom prst="rect">
            <a:avLst/>
          </a:prstGeom>
        </p:spPr>
        <p:txBody>
          <a:bodyPr wrap="square">
            <a:spAutoFit/>
          </a:bodyPr>
          <a:lstStyle/>
          <a:p>
            <a:pPr marL="514350" indent="-514350">
              <a:lnSpc>
                <a:spcPct val="150000"/>
              </a:lnSpc>
            </a:pPr>
            <a:r>
              <a:rPr lang="zh-CN" altLang="en-US" sz="2800" dirty="0" smtClean="0">
                <a:latin typeface="Times New Roman" pitchFamily="18" charset="0"/>
                <a:cs typeface="Times New Roman" pitchFamily="18" charset="0"/>
              </a:rPr>
              <a:t>（</a:t>
            </a:r>
            <a:r>
              <a:rPr lang="en-US" altLang="zh-CN" sz="2800" dirty="0" smtClean="0">
                <a:latin typeface="Times New Roman" pitchFamily="18" charset="0"/>
                <a:cs typeface="Times New Roman" pitchFamily="18" charset="0"/>
              </a:rPr>
              <a:t>2018</a:t>
            </a:r>
            <a:r>
              <a:rPr lang="zh-CN" altLang="en-US" sz="2800" dirty="0" smtClean="0">
                <a:latin typeface="Times New Roman" pitchFamily="18" charset="0"/>
                <a:cs typeface="Times New Roman" pitchFamily="18" charset="0"/>
              </a:rPr>
              <a:t>年天津中考题阅读理解</a:t>
            </a:r>
            <a:r>
              <a:rPr lang="en-US" altLang="zh-CN" sz="2800" dirty="0" smtClean="0">
                <a:latin typeface="Times New Roman" pitchFamily="18" charset="0"/>
                <a:cs typeface="Times New Roman" pitchFamily="18" charset="0"/>
              </a:rPr>
              <a:t>B</a:t>
            </a:r>
            <a:r>
              <a:rPr lang="zh-CN" altLang="en-US" sz="2800" dirty="0" smtClean="0">
                <a:latin typeface="Times New Roman" pitchFamily="18" charset="0"/>
                <a:cs typeface="Times New Roman" pitchFamily="18" charset="0"/>
              </a:rPr>
              <a:t>）</a:t>
            </a:r>
            <a:r>
              <a:rPr lang="en-US" altLang="zh-CN" sz="3200" dirty="0" smtClean="0">
                <a:latin typeface="Times New Roman" pitchFamily="18" charset="0"/>
                <a:cs typeface="Times New Roman" pitchFamily="18" charset="0"/>
              </a:rPr>
              <a:t>Paper can be used in many ways. The common uses include newspapers, magazines and books. But do you know that paper can be used for keeping warm? In Finland, the farmers wear paper boots to keep their feet warm in the snow. And even houses can be insulated</a:t>
            </a:r>
            <a:r>
              <a:rPr lang="zh-CN" altLang="en-US" sz="3200" dirty="0" smtClean="0">
                <a:latin typeface="Times New Roman" pitchFamily="18" charset="0"/>
                <a:cs typeface="Times New Roman" pitchFamily="18" charset="0"/>
              </a:rPr>
              <a:t>（使绝缘）</a:t>
            </a:r>
            <a:r>
              <a:rPr lang="en-US" altLang="zh-CN" sz="3200" dirty="0" smtClean="0">
                <a:latin typeface="Times New Roman" pitchFamily="18" charset="0"/>
                <a:cs typeface="Times New Roman" pitchFamily="18" charset="0"/>
              </a:rPr>
              <a:t> from heat or cold with paper.</a:t>
            </a:r>
            <a:endParaRPr lang="en-US"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785794"/>
          </a:xfrm>
        </p:spPr>
        <p:txBody>
          <a:bodyPr>
            <a:normAutofit/>
          </a:bodyPr>
          <a:lstStyle/>
          <a:p>
            <a:pPr algn="l"/>
            <a:r>
              <a:rPr lang="zh-CN" altLang="en-US" sz="4000" dirty="0" smtClean="0">
                <a:solidFill>
                  <a:schemeClr val="accent4"/>
                </a:solidFill>
                <a:latin typeface="Times New Roman" pitchFamily="18" charset="0"/>
                <a:cs typeface="Times New Roman" pitchFamily="18" charset="0"/>
              </a:rPr>
              <a:t>中考真题</a:t>
            </a:r>
            <a:endParaRPr lang="zh-CN" altLang="en-US" sz="4000" dirty="0">
              <a:solidFill>
                <a:schemeClr val="accent4"/>
              </a:solidFill>
              <a:latin typeface="Times New Roman" pitchFamily="18" charset="0"/>
              <a:cs typeface="Times New Roman" pitchFamily="18" charset="0"/>
            </a:endParaRPr>
          </a:p>
        </p:txBody>
      </p:sp>
      <p:sp>
        <p:nvSpPr>
          <p:cNvPr id="7" name="矩形 6"/>
          <p:cNvSpPr/>
          <p:nvPr/>
        </p:nvSpPr>
        <p:spPr>
          <a:xfrm>
            <a:off x="214282" y="642918"/>
            <a:ext cx="8429684" cy="6001643"/>
          </a:xfrm>
          <a:prstGeom prst="rect">
            <a:avLst/>
          </a:prstGeom>
        </p:spPr>
        <p:txBody>
          <a:bodyPr wrap="square">
            <a:spAutoFit/>
          </a:bodyPr>
          <a:lstStyle/>
          <a:p>
            <a:pPr marL="514350" indent="-514350">
              <a:lnSpc>
                <a:spcPct val="150000"/>
              </a:lnSpc>
            </a:pPr>
            <a:r>
              <a:rPr lang="zh-CN" altLang="en-US" sz="2800" dirty="0" smtClean="0">
                <a:latin typeface="Times New Roman" pitchFamily="18" charset="0"/>
                <a:cs typeface="Times New Roman" pitchFamily="18" charset="0"/>
              </a:rPr>
              <a:t>（</a:t>
            </a:r>
            <a:r>
              <a:rPr lang="en-US" altLang="zh-CN" sz="2800" dirty="0" smtClean="0">
                <a:latin typeface="Times New Roman" pitchFamily="18" charset="0"/>
                <a:cs typeface="Times New Roman" pitchFamily="18" charset="0"/>
              </a:rPr>
              <a:t>2018</a:t>
            </a:r>
            <a:r>
              <a:rPr lang="zh-CN" altLang="en-US" sz="2800" dirty="0" smtClean="0">
                <a:latin typeface="Times New Roman" pitchFamily="18" charset="0"/>
                <a:cs typeface="Times New Roman" pitchFamily="18" charset="0"/>
              </a:rPr>
              <a:t>年天津中考题阅读理解</a:t>
            </a:r>
            <a:r>
              <a:rPr lang="en-US" altLang="zh-CN" sz="2800" dirty="0" smtClean="0">
                <a:latin typeface="Times New Roman" pitchFamily="18" charset="0"/>
                <a:cs typeface="Times New Roman" pitchFamily="18" charset="0"/>
              </a:rPr>
              <a:t>B</a:t>
            </a:r>
            <a:r>
              <a:rPr lang="zh-CN" altLang="en-US" sz="2800" dirty="0" smtClean="0">
                <a:latin typeface="Times New Roman" pitchFamily="18" charset="0"/>
                <a:cs typeface="Times New Roman" pitchFamily="18" charset="0"/>
              </a:rPr>
              <a:t>）</a:t>
            </a:r>
            <a:r>
              <a:rPr lang="en-US" altLang="zh-CN" sz="2800" dirty="0" smtClean="0">
                <a:solidFill>
                  <a:srgbClr val="FF0000"/>
                </a:solidFill>
                <a:latin typeface="Times New Roman" pitchFamily="18" charset="0"/>
                <a:cs typeface="Times New Roman" pitchFamily="18" charset="0"/>
              </a:rPr>
              <a:t>(1)</a:t>
            </a:r>
            <a:r>
              <a:rPr lang="en-US" altLang="zh-CN" sz="2800" dirty="0" smtClean="0">
                <a:latin typeface="Times New Roman" pitchFamily="18" charset="0"/>
                <a:cs typeface="Times New Roman" pitchFamily="18" charset="0"/>
              </a:rPr>
              <a:t> </a:t>
            </a:r>
            <a:r>
              <a:rPr lang="en-US" altLang="zh-CN" sz="3200" u="sng" dirty="0" smtClean="0">
                <a:latin typeface="Times New Roman" pitchFamily="18" charset="0"/>
                <a:cs typeface="Times New Roman" pitchFamily="18" charset="0"/>
              </a:rPr>
              <a:t>Paper can be used in many ways. </a:t>
            </a:r>
            <a:r>
              <a:rPr lang="en-US" altLang="zh-CN" sz="3200" dirty="0" smtClean="0">
                <a:latin typeface="Times New Roman" pitchFamily="18" charset="0"/>
                <a:cs typeface="Times New Roman" pitchFamily="18" charset="0"/>
              </a:rPr>
              <a:t>The common uses include newspapers, magazines and books. </a:t>
            </a:r>
            <a:r>
              <a:rPr lang="en-US" altLang="zh-CN" sz="3200" dirty="0" smtClean="0">
                <a:solidFill>
                  <a:srgbClr val="FF0000"/>
                </a:solidFill>
                <a:latin typeface="Times New Roman" pitchFamily="18" charset="0"/>
                <a:cs typeface="Times New Roman" pitchFamily="18" charset="0"/>
              </a:rPr>
              <a:t>(2) </a:t>
            </a:r>
            <a:r>
              <a:rPr lang="en-US" altLang="zh-CN" sz="3200" u="sng" dirty="0" smtClean="0">
                <a:latin typeface="Times New Roman" pitchFamily="18" charset="0"/>
                <a:cs typeface="Times New Roman" pitchFamily="18" charset="0"/>
              </a:rPr>
              <a:t>But do you know that paper can be used for keeping warm? </a:t>
            </a:r>
            <a:r>
              <a:rPr lang="en-US" altLang="zh-CN" sz="3200" dirty="0" smtClean="0">
                <a:latin typeface="Times New Roman" pitchFamily="18" charset="0"/>
                <a:cs typeface="Times New Roman" pitchFamily="18" charset="0"/>
              </a:rPr>
              <a:t>In Finland, the farmers wear paper boots to keep their feet warm in the snow. </a:t>
            </a:r>
            <a:r>
              <a:rPr lang="en-US" altLang="zh-CN" sz="3200" dirty="0" smtClean="0">
                <a:solidFill>
                  <a:srgbClr val="FF0000"/>
                </a:solidFill>
                <a:latin typeface="Times New Roman" pitchFamily="18" charset="0"/>
                <a:cs typeface="Times New Roman" pitchFamily="18" charset="0"/>
              </a:rPr>
              <a:t>(3)</a:t>
            </a:r>
            <a:r>
              <a:rPr lang="en-US" altLang="zh-CN" sz="3200" u="sng" dirty="0" smtClean="0">
                <a:latin typeface="Times New Roman" pitchFamily="18" charset="0"/>
                <a:cs typeface="Times New Roman" pitchFamily="18" charset="0"/>
              </a:rPr>
              <a:t>And even houses can be insulated</a:t>
            </a:r>
            <a:r>
              <a:rPr lang="zh-CN" altLang="en-US" sz="3200" u="sng" dirty="0" smtClean="0">
                <a:latin typeface="Times New Roman" pitchFamily="18" charset="0"/>
                <a:cs typeface="Times New Roman" pitchFamily="18" charset="0"/>
              </a:rPr>
              <a:t>（使绝缘）</a:t>
            </a:r>
            <a:r>
              <a:rPr lang="en-US" altLang="zh-CN" sz="3200" u="sng" dirty="0" smtClean="0">
                <a:latin typeface="Times New Roman" pitchFamily="18" charset="0"/>
                <a:cs typeface="Times New Roman" pitchFamily="18" charset="0"/>
              </a:rPr>
              <a:t> from heat or cold with paper.</a:t>
            </a:r>
            <a:endParaRPr lang="en-US" sz="3200" u="sng"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5" name="标题 4"/>
          <p:cNvSpPr>
            <a:spLocks noGrp="1"/>
          </p:cNvSpPr>
          <p:nvPr>
            <p:ph type="title"/>
          </p:nvPr>
        </p:nvSpPr>
        <p:spPr>
          <a:xfrm>
            <a:off x="428596" y="0"/>
            <a:ext cx="8229600" cy="785794"/>
          </a:xfrm>
        </p:spPr>
        <p:txBody>
          <a:bodyPr>
            <a:normAutofit/>
          </a:bodyPr>
          <a:lstStyle/>
          <a:p>
            <a:pPr algn="l"/>
            <a:r>
              <a:rPr lang="zh-CN" altLang="en-US" sz="4000" dirty="0" smtClean="0">
                <a:solidFill>
                  <a:schemeClr val="accent4"/>
                </a:solidFill>
                <a:latin typeface="Times New Roman" pitchFamily="18" charset="0"/>
                <a:cs typeface="Times New Roman" pitchFamily="18" charset="0"/>
              </a:rPr>
              <a:t>中考真题</a:t>
            </a:r>
            <a:endParaRPr lang="zh-CN" altLang="en-US" sz="4000" dirty="0">
              <a:solidFill>
                <a:schemeClr val="accent4"/>
              </a:solidFill>
              <a:latin typeface="Times New Roman" pitchFamily="18" charset="0"/>
              <a:cs typeface="Times New Roman" pitchFamily="18" charset="0"/>
            </a:endParaRPr>
          </a:p>
        </p:txBody>
      </p:sp>
      <p:sp>
        <p:nvSpPr>
          <p:cNvPr id="7" name="矩形 6"/>
          <p:cNvSpPr/>
          <p:nvPr/>
        </p:nvSpPr>
        <p:spPr>
          <a:xfrm>
            <a:off x="0" y="642918"/>
            <a:ext cx="8929718" cy="5262979"/>
          </a:xfrm>
          <a:prstGeom prst="rect">
            <a:avLst/>
          </a:prstGeom>
        </p:spPr>
        <p:txBody>
          <a:bodyPr wrap="square">
            <a:spAutoFit/>
          </a:bodyPr>
          <a:lstStyle/>
          <a:p>
            <a:pPr marL="514350" indent="-514350">
              <a:lnSpc>
                <a:spcPct val="150000"/>
              </a:lnSpc>
            </a:pPr>
            <a:r>
              <a:rPr lang="zh-CN" altLang="en-US" sz="3200" dirty="0" smtClean="0">
                <a:latin typeface="Times New Roman" pitchFamily="18" charset="0"/>
                <a:cs typeface="Times New Roman" pitchFamily="18" charset="0"/>
              </a:rPr>
              <a:t>（</a:t>
            </a:r>
            <a:r>
              <a:rPr lang="en-US" altLang="zh-CN" sz="3200" dirty="0" smtClean="0">
                <a:latin typeface="Times New Roman" pitchFamily="18" charset="0"/>
                <a:cs typeface="Times New Roman" pitchFamily="18" charset="0"/>
              </a:rPr>
              <a:t>2018</a:t>
            </a:r>
            <a:r>
              <a:rPr lang="zh-CN" altLang="en-US" sz="3200" dirty="0" smtClean="0">
                <a:latin typeface="Times New Roman" pitchFamily="18" charset="0"/>
                <a:cs typeface="Times New Roman" pitchFamily="18" charset="0"/>
              </a:rPr>
              <a:t>年天津中考题首字母填空）</a:t>
            </a:r>
            <a:r>
              <a:rPr lang="en-US" altLang="zh-CN" sz="3200" dirty="0" smtClean="0">
                <a:latin typeface="Times New Roman" pitchFamily="18" charset="0"/>
                <a:cs typeface="Times New Roman" pitchFamily="18" charset="0"/>
              </a:rPr>
              <a:t>In the 13th century, the mechanical clock</a:t>
            </a:r>
            <a:r>
              <a:rPr lang="zh-CN" altLang="en-US" sz="3200" dirty="0" smtClean="0">
                <a:latin typeface="Times New Roman" pitchFamily="18" charset="0"/>
                <a:cs typeface="Times New Roman" pitchFamily="18" charset="0"/>
              </a:rPr>
              <a:t>（机械表）</a:t>
            </a:r>
            <a:r>
              <a:rPr lang="en-US" altLang="zh-CN" sz="3200" dirty="0" smtClean="0">
                <a:latin typeface="Times New Roman" pitchFamily="18" charset="0"/>
                <a:cs typeface="Times New Roman" pitchFamily="18" charset="0"/>
              </a:rPr>
              <a:t> </a:t>
            </a:r>
          </a:p>
          <a:p>
            <a:pPr marL="514350" indent="-514350">
              <a:lnSpc>
                <a:spcPct val="150000"/>
              </a:lnSpc>
            </a:pPr>
            <a:r>
              <a:rPr lang="en-US" altLang="zh-CN" sz="3200" dirty="0" smtClean="0">
                <a:latin typeface="Times New Roman" pitchFamily="18" charset="0"/>
                <a:cs typeface="Times New Roman" pitchFamily="18" charset="0"/>
              </a:rPr>
              <a:t>    was invented. This was more accurate</a:t>
            </a:r>
            <a:r>
              <a:rPr lang="zh-CN" altLang="en-US" sz="3200" dirty="0" smtClean="0">
                <a:latin typeface="Times New Roman" pitchFamily="18" charset="0"/>
                <a:cs typeface="Times New Roman" pitchFamily="18" charset="0"/>
              </a:rPr>
              <a:t>（准确的）</a:t>
            </a:r>
            <a:r>
              <a:rPr lang="en-US" altLang="zh-CN" sz="3200" dirty="0" smtClean="0">
                <a:latin typeface="Times New Roman" pitchFamily="18" charset="0"/>
                <a:cs typeface="Times New Roman" pitchFamily="18" charset="0"/>
              </a:rPr>
              <a:t>, b____ was expensive to make. Over the next few centuries it was developed. For example</a:t>
            </a:r>
            <a:r>
              <a:rPr lang="en-US" altLang="zh-CN" sz="3200" smtClean="0">
                <a:latin typeface="Times New Roman" pitchFamily="18" charset="0"/>
                <a:cs typeface="Times New Roman" pitchFamily="18" charset="0"/>
              </a:rPr>
              <a:t>, springs </a:t>
            </a:r>
            <a:r>
              <a:rPr lang="zh-CN" altLang="en-US" sz="3200" dirty="0" smtClean="0">
                <a:latin typeface="Times New Roman" pitchFamily="18" charset="0"/>
                <a:cs typeface="Times New Roman" pitchFamily="18" charset="0"/>
              </a:rPr>
              <a:t>（发条）</a:t>
            </a:r>
            <a:r>
              <a:rPr lang="en-US" altLang="zh-CN" sz="3200" dirty="0" smtClean="0">
                <a:latin typeface="Times New Roman" pitchFamily="18" charset="0"/>
                <a:cs typeface="Times New Roman" pitchFamily="18" charset="0"/>
              </a:rPr>
              <a:t>were added around 1500. This </a:t>
            </a:r>
            <a:r>
              <a:rPr lang="en-US" altLang="zh-CN" sz="3200" dirty="0" err="1" smtClean="0">
                <a:latin typeface="Times New Roman" pitchFamily="18" charset="0"/>
                <a:cs typeface="Times New Roman" pitchFamily="18" charset="0"/>
              </a:rPr>
              <a:t>i</a:t>
            </a:r>
            <a:r>
              <a:rPr lang="en-US" altLang="zh-CN" sz="3200" dirty="0" smtClean="0">
                <a:latin typeface="Times New Roman" pitchFamily="18" charset="0"/>
                <a:cs typeface="Times New Roman" pitchFamily="18" charset="0"/>
              </a:rPr>
              <a:t>_____ accuracy and allowed clocks to be smaller.</a:t>
            </a:r>
            <a:endParaRPr lang="en-US" sz="3200" dirty="0" smtClean="0">
              <a:latin typeface="Times New Roman" pitchFamily="18" charset="0"/>
              <a:cs typeface="Times New Roman" pitchFamily="18" charset="0"/>
            </a:endParaRPr>
          </a:p>
        </p:txBody>
      </p:sp>
      <p:sp>
        <p:nvSpPr>
          <p:cNvPr id="8" name="矩形 7"/>
          <p:cNvSpPr/>
          <p:nvPr/>
        </p:nvSpPr>
        <p:spPr>
          <a:xfrm>
            <a:off x="2500298" y="3429000"/>
            <a:ext cx="2483372" cy="1015663"/>
          </a:xfrm>
          <a:prstGeom prst="rect">
            <a:avLst/>
          </a:prstGeom>
        </p:spPr>
        <p:txBody>
          <a:bodyPr wrap="none">
            <a:spAutoFit/>
          </a:bodyPr>
          <a:lstStyle/>
          <a:p>
            <a:r>
              <a:rPr lang="en-US" altLang="zh-CN" sz="6000" dirty="0" smtClean="0">
                <a:solidFill>
                  <a:srgbClr val="FF0000"/>
                </a:solidFill>
              </a:rPr>
              <a:t>______</a:t>
            </a:r>
            <a:endParaRPr lang="zh-CN" altLang="en-US" sz="6000" dirty="0"/>
          </a:p>
        </p:txBody>
      </p:sp>
      <p:sp>
        <p:nvSpPr>
          <p:cNvPr id="9" name="矩形 8"/>
          <p:cNvSpPr/>
          <p:nvPr/>
        </p:nvSpPr>
        <p:spPr>
          <a:xfrm>
            <a:off x="2000232" y="4214818"/>
            <a:ext cx="2483372" cy="1015663"/>
          </a:xfrm>
          <a:prstGeom prst="rect">
            <a:avLst/>
          </a:prstGeom>
        </p:spPr>
        <p:txBody>
          <a:bodyPr wrap="none">
            <a:spAutoFit/>
          </a:bodyPr>
          <a:lstStyle/>
          <a:p>
            <a:r>
              <a:rPr lang="en-US" altLang="zh-CN" sz="6000" dirty="0" smtClean="0">
                <a:solidFill>
                  <a:srgbClr val="FF0000"/>
                </a:solidFill>
              </a:rPr>
              <a:t>______</a:t>
            </a:r>
            <a:endParaRPr lang="zh-CN" altLang="en-US" sz="6000" dirty="0"/>
          </a:p>
        </p:txBody>
      </p:sp>
      <p:sp>
        <p:nvSpPr>
          <p:cNvPr id="10" name="TextBox 9"/>
          <p:cNvSpPr txBox="1"/>
          <p:nvPr/>
        </p:nvSpPr>
        <p:spPr>
          <a:xfrm>
            <a:off x="500034" y="2857496"/>
            <a:ext cx="894797" cy="707886"/>
          </a:xfrm>
          <a:prstGeom prst="rect">
            <a:avLst/>
          </a:prstGeom>
          <a:noFill/>
        </p:spPr>
        <p:txBody>
          <a:bodyPr wrap="none" rtlCol="0">
            <a:spAutoFit/>
          </a:bodyPr>
          <a:lstStyle/>
          <a:p>
            <a:r>
              <a:rPr lang="en-US" altLang="zh-CN" sz="4000" dirty="0" smtClean="0">
                <a:solidFill>
                  <a:srgbClr val="FF0000"/>
                </a:solidFill>
              </a:rPr>
              <a:t>but</a:t>
            </a:r>
            <a:endParaRPr lang="zh-CN" altLang="en-US" sz="4000" dirty="0">
              <a:solidFill>
                <a:srgbClr val="FF0000"/>
              </a:solidFill>
            </a:endParaRPr>
          </a:p>
        </p:txBody>
      </p:sp>
      <p:sp>
        <p:nvSpPr>
          <p:cNvPr id="11" name="TextBox 10"/>
          <p:cNvSpPr txBox="1"/>
          <p:nvPr/>
        </p:nvSpPr>
        <p:spPr>
          <a:xfrm>
            <a:off x="7143768" y="4357694"/>
            <a:ext cx="1776833" cy="584775"/>
          </a:xfrm>
          <a:prstGeom prst="rect">
            <a:avLst/>
          </a:prstGeom>
          <a:noFill/>
        </p:spPr>
        <p:txBody>
          <a:bodyPr wrap="none" rtlCol="0">
            <a:spAutoFit/>
          </a:bodyPr>
          <a:lstStyle/>
          <a:p>
            <a:r>
              <a:rPr lang="en-US" altLang="zh-CN" sz="3200" dirty="0" smtClean="0">
                <a:solidFill>
                  <a:srgbClr val="FF0000"/>
                </a:solidFill>
              </a:rPr>
              <a:t>improved</a:t>
            </a:r>
            <a:endParaRPr lang="zh-CN" altLang="en-US" sz="3200" dirty="0">
              <a:solidFill>
                <a:srgbClr val="FF0000"/>
              </a:solidFill>
            </a:endParaRPr>
          </a:p>
        </p:txBody>
      </p:sp>
      <p:sp>
        <p:nvSpPr>
          <p:cNvPr id="12" name="TextBox 11"/>
          <p:cNvSpPr txBox="1"/>
          <p:nvPr/>
        </p:nvSpPr>
        <p:spPr>
          <a:xfrm>
            <a:off x="428596" y="2000240"/>
            <a:ext cx="2483372" cy="1015663"/>
          </a:xfrm>
          <a:prstGeom prst="rect">
            <a:avLst/>
          </a:prstGeom>
          <a:noFill/>
        </p:spPr>
        <p:txBody>
          <a:bodyPr wrap="none" rtlCol="0">
            <a:spAutoFit/>
          </a:bodyPr>
          <a:lstStyle/>
          <a:p>
            <a:r>
              <a:rPr lang="en-US" altLang="zh-CN" sz="6000" dirty="0" smtClean="0">
                <a:solidFill>
                  <a:srgbClr val="FF0000"/>
                </a:solidFill>
              </a:rPr>
              <a:t>______</a:t>
            </a:r>
            <a:endParaRPr lang="zh-CN" altLang="en-US" sz="6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1" y="0"/>
            <a:ext cx="9144000" cy="6858000"/>
          </a:xfrm>
        </p:spPr>
      </p:pic>
      <p:sp>
        <p:nvSpPr>
          <p:cNvPr id="2" name="标题 1"/>
          <p:cNvSpPr>
            <a:spLocks noGrp="1"/>
          </p:cNvSpPr>
          <p:nvPr>
            <p:ph type="title"/>
          </p:nvPr>
        </p:nvSpPr>
        <p:spPr>
          <a:xfrm>
            <a:off x="214282" y="142852"/>
            <a:ext cx="8229600" cy="714380"/>
          </a:xfrm>
        </p:spPr>
        <p:txBody>
          <a:bodyPr>
            <a:normAutofit fontScale="90000"/>
          </a:bodyPr>
          <a:lstStyle/>
          <a:p>
            <a:pPr algn="l"/>
            <a:r>
              <a:rPr lang="en-US" altLang="zh-CN" dirty="0" smtClean="0">
                <a:latin typeface="Times New Roman" pitchFamily="18" charset="0"/>
                <a:cs typeface="Times New Roman" pitchFamily="18" charset="0"/>
              </a:rPr>
              <a:t>A passage to pick out the passive voice </a:t>
            </a:r>
            <a:endParaRPr lang="zh-CN" altLang="en-US" dirty="0">
              <a:latin typeface="Times New Roman" pitchFamily="18" charset="0"/>
              <a:cs typeface="Times New Roman" pitchFamily="18" charset="0"/>
            </a:endParaRPr>
          </a:p>
        </p:txBody>
      </p:sp>
      <p:sp>
        <p:nvSpPr>
          <p:cNvPr id="6" name="TextBox 5"/>
          <p:cNvSpPr txBox="1"/>
          <p:nvPr/>
        </p:nvSpPr>
        <p:spPr>
          <a:xfrm>
            <a:off x="214282" y="1071546"/>
            <a:ext cx="8358246" cy="5174493"/>
          </a:xfrm>
          <a:prstGeom prst="rect">
            <a:avLst/>
          </a:prstGeom>
          <a:noFill/>
        </p:spPr>
        <p:txBody>
          <a:bodyPr wrap="square" rtlCol="0">
            <a:spAutoFit/>
          </a:bodyPr>
          <a:lstStyle/>
          <a:p>
            <a:pPr>
              <a:lnSpc>
                <a:spcPct val="150000"/>
              </a:lnSpc>
            </a:pPr>
            <a:r>
              <a:rPr lang="en-US" altLang="zh-CN" sz="3200" dirty="0" smtClean="0">
                <a:solidFill>
                  <a:schemeClr val="accent4"/>
                </a:solidFill>
                <a:latin typeface="Times New Roman" pitchFamily="18" charset="0"/>
                <a:cs typeface="Times New Roman" pitchFamily="18" charset="0"/>
              </a:rPr>
              <a:t>      At 5:13 on the morning of April 18</a:t>
            </a:r>
            <a:r>
              <a:rPr lang="en-US" altLang="zh-CN" sz="3200" baseline="30000" dirty="0" smtClean="0">
                <a:solidFill>
                  <a:schemeClr val="accent4"/>
                </a:solidFill>
                <a:latin typeface="Times New Roman" pitchFamily="18" charset="0"/>
                <a:cs typeface="Times New Roman" pitchFamily="18" charset="0"/>
              </a:rPr>
              <a:t>th</a:t>
            </a:r>
            <a:r>
              <a:rPr lang="en-US" altLang="zh-CN" sz="3200" dirty="0" smtClean="0">
                <a:solidFill>
                  <a:schemeClr val="accent4"/>
                </a:solidFill>
                <a:latin typeface="Times New Roman" pitchFamily="18" charset="0"/>
                <a:cs typeface="Times New Roman" pitchFamily="18" charset="0"/>
              </a:rPr>
              <a:t>, 1906, the city of San Francisco was shaken by a terrible earthquake. A great part of the city was destroyed and a large number of buildings were burnt. The number of people who lost their homes reached as many as 250,000. About 700 people died in the earthquake and the fires.</a:t>
            </a:r>
            <a:endParaRPr lang="zh-CN" altLang="en-US" sz="3200" dirty="0">
              <a:solidFill>
                <a:schemeClr val="accent4"/>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1" y="0"/>
            <a:ext cx="9144000" cy="6858000"/>
          </a:xfrm>
        </p:spPr>
      </p:pic>
      <p:sp>
        <p:nvSpPr>
          <p:cNvPr id="2" name="标题 1"/>
          <p:cNvSpPr>
            <a:spLocks noGrp="1"/>
          </p:cNvSpPr>
          <p:nvPr>
            <p:ph type="title"/>
          </p:nvPr>
        </p:nvSpPr>
        <p:spPr>
          <a:xfrm>
            <a:off x="214282" y="142852"/>
            <a:ext cx="8229600" cy="714380"/>
          </a:xfrm>
        </p:spPr>
        <p:txBody>
          <a:bodyPr>
            <a:normAutofit fontScale="90000"/>
          </a:bodyPr>
          <a:lstStyle/>
          <a:p>
            <a:pPr algn="l"/>
            <a:r>
              <a:rPr lang="en-US" altLang="zh-CN" dirty="0" smtClean="0">
                <a:latin typeface="Times New Roman" pitchFamily="18" charset="0"/>
                <a:cs typeface="Times New Roman" pitchFamily="18" charset="0"/>
              </a:rPr>
              <a:t>A passage </a:t>
            </a:r>
            <a:endParaRPr lang="zh-CN" altLang="en-US" dirty="0">
              <a:latin typeface="Times New Roman" pitchFamily="18" charset="0"/>
              <a:cs typeface="Times New Roman" pitchFamily="18" charset="0"/>
            </a:endParaRPr>
          </a:p>
        </p:txBody>
      </p:sp>
      <p:sp>
        <p:nvSpPr>
          <p:cNvPr id="6" name="TextBox 5"/>
          <p:cNvSpPr txBox="1"/>
          <p:nvPr/>
        </p:nvSpPr>
        <p:spPr>
          <a:xfrm>
            <a:off x="214282" y="1071546"/>
            <a:ext cx="8358246" cy="5262979"/>
          </a:xfrm>
          <a:prstGeom prst="rect">
            <a:avLst/>
          </a:prstGeom>
          <a:noFill/>
        </p:spPr>
        <p:txBody>
          <a:bodyPr wrap="square" rtlCol="0">
            <a:spAutoFit/>
          </a:bodyPr>
          <a:lstStyle/>
          <a:p>
            <a:pPr>
              <a:lnSpc>
                <a:spcPct val="150000"/>
              </a:lnSpc>
            </a:pPr>
            <a:r>
              <a:rPr lang="en-US" altLang="zh-CN" sz="3200" dirty="0" smtClean="0">
                <a:solidFill>
                  <a:schemeClr val="accent4"/>
                </a:solidFill>
                <a:latin typeface="Times New Roman" pitchFamily="18" charset="0"/>
                <a:cs typeface="Times New Roman" pitchFamily="18" charset="0"/>
              </a:rPr>
              <a:t>      At 5:13 on the morning of April 18</a:t>
            </a:r>
            <a:r>
              <a:rPr lang="en-US" altLang="zh-CN" sz="3200" baseline="30000" dirty="0" smtClean="0">
                <a:solidFill>
                  <a:schemeClr val="accent4"/>
                </a:solidFill>
                <a:latin typeface="Times New Roman" pitchFamily="18" charset="0"/>
                <a:cs typeface="Times New Roman" pitchFamily="18" charset="0"/>
              </a:rPr>
              <a:t>th</a:t>
            </a:r>
            <a:r>
              <a:rPr lang="en-US" altLang="zh-CN" sz="3200" dirty="0" smtClean="0">
                <a:solidFill>
                  <a:schemeClr val="accent4"/>
                </a:solidFill>
                <a:latin typeface="Times New Roman" pitchFamily="18" charset="0"/>
                <a:cs typeface="Times New Roman" pitchFamily="18" charset="0"/>
              </a:rPr>
              <a:t>, 1906, the city of San Francisco </a:t>
            </a:r>
            <a:r>
              <a:rPr lang="en-US" altLang="zh-CN" sz="3200" u="sng" dirty="0" smtClean="0">
                <a:solidFill>
                  <a:srgbClr val="FF0000"/>
                </a:solidFill>
                <a:latin typeface="Times New Roman" pitchFamily="18" charset="0"/>
                <a:cs typeface="Times New Roman" pitchFamily="18" charset="0"/>
              </a:rPr>
              <a:t>was shaken </a:t>
            </a:r>
            <a:r>
              <a:rPr lang="en-US" altLang="zh-CN" sz="3200" dirty="0" smtClean="0">
                <a:solidFill>
                  <a:schemeClr val="accent4"/>
                </a:solidFill>
                <a:latin typeface="Times New Roman" pitchFamily="18" charset="0"/>
                <a:cs typeface="Times New Roman" pitchFamily="18" charset="0"/>
              </a:rPr>
              <a:t>by a terrible earthquake. A great part of the city </a:t>
            </a:r>
            <a:r>
              <a:rPr lang="en-US" altLang="zh-CN" sz="3200" u="sng" dirty="0" smtClean="0">
                <a:solidFill>
                  <a:srgbClr val="FF0000"/>
                </a:solidFill>
                <a:latin typeface="Times New Roman" pitchFamily="18" charset="0"/>
                <a:cs typeface="Times New Roman" pitchFamily="18" charset="0"/>
              </a:rPr>
              <a:t>was destroyed </a:t>
            </a:r>
            <a:r>
              <a:rPr lang="en-US" altLang="zh-CN" sz="3200" dirty="0" smtClean="0">
                <a:solidFill>
                  <a:schemeClr val="accent4"/>
                </a:solidFill>
                <a:latin typeface="Times New Roman" pitchFamily="18" charset="0"/>
                <a:cs typeface="Times New Roman" pitchFamily="18" charset="0"/>
              </a:rPr>
              <a:t>and a large number of buildings </a:t>
            </a:r>
            <a:r>
              <a:rPr lang="en-US" altLang="zh-CN" sz="3200" u="sng" dirty="0" smtClean="0">
                <a:solidFill>
                  <a:srgbClr val="FF0000"/>
                </a:solidFill>
                <a:latin typeface="Times New Roman" pitchFamily="18" charset="0"/>
                <a:cs typeface="Times New Roman" pitchFamily="18" charset="0"/>
              </a:rPr>
              <a:t>were burnt</a:t>
            </a:r>
            <a:r>
              <a:rPr lang="en-US" altLang="zh-CN" sz="3200" dirty="0" smtClean="0">
                <a:solidFill>
                  <a:schemeClr val="accent4"/>
                </a:solidFill>
                <a:latin typeface="Times New Roman" pitchFamily="18" charset="0"/>
                <a:cs typeface="Times New Roman" pitchFamily="18" charset="0"/>
              </a:rPr>
              <a:t>. The number of people who lost their homes reached as many as 250,000. About 700 people died in the earthquake and the fires.</a:t>
            </a:r>
            <a:endParaRPr lang="zh-CN" altLang="en-US" sz="3200" dirty="0">
              <a:solidFill>
                <a:schemeClr val="accent4"/>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1" y="0"/>
            <a:ext cx="9144000" cy="6858000"/>
          </a:xfrm>
        </p:spPr>
      </p:pic>
      <p:sp>
        <p:nvSpPr>
          <p:cNvPr id="2" name="标题 1"/>
          <p:cNvSpPr>
            <a:spLocks noGrp="1"/>
          </p:cNvSpPr>
          <p:nvPr>
            <p:ph type="title"/>
          </p:nvPr>
        </p:nvSpPr>
        <p:spPr>
          <a:xfrm>
            <a:off x="142844" y="0"/>
            <a:ext cx="8229600" cy="714380"/>
          </a:xfrm>
        </p:spPr>
        <p:txBody>
          <a:bodyPr>
            <a:normAutofit fontScale="90000"/>
          </a:bodyPr>
          <a:lstStyle/>
          <a:p>
            <a:pPr algn="l"/>
            <a:r>
              <a:rPr lang="en-US" altLang="zh-CN" dirty="0" smtClean="0">
                <a:latin typeface="Times New Roman" pitchFamily="18" charset="0"/>
                <a:cs typeface="Times New Roman" pitchFamily="18" charset="0"/>
              </a:rPr>
              <a:t>A passage </a:t>
            </a:r>
            <a:endParaRPr lang="zh-CN" altLang="en-US" dirty="0">
              <a:latin typeface="Times New Roman" pitchFamily="18" charset="0"/>
              <a:cs typeface="Times New Roman" pitchFamily="18" charset="0"/>
            </a:endParaRPr>
          </a:p>
        </p:txBody>
      </p:sp>
      <p:sp>
        <p:nvSpPr>
          <p:cNvPr id="6" name="TextBox 5"/>
          <p:cNvSpPr txBox="1"/>
          <p:nvPr/>
        </p:nvSpPr>
        <p:spPr>
          <a:xfrm>
            <a:off x="357158" y="642918"/>
            <a:ext cx="8358246" cy="6001643"/>
          </a:xfrm>
          <a:prstGeom prst="rect">
            <a:avLst/>
          </a:prstGeom>
          <a:noFill/>
        </p:spPr>
        <p:txBody>
          <a:bodyPr wrap="square" rtlCol="0">
            <a:spAutoFit/>
          </a:bodyPr>
          <a:lstStyle/>
          <a:p>
            <a:pPr>
              <a:lnSpc>
                <a:spcPct val="150000"/>
              </a:lnSpc>
            </a:pPr>
            <a:r>
              <a:rPr lang="en-US" altLang="zh-CN" sz="3200" dirty="0" smtClean="0">
                <a:solidFill>
                  <a:schemeClr val="accent4"/>
                </a:solidFill>
                <a:latin typeface="Times New Roman" pitchFamily="18" charset="0"/>
                <a:cs typeface="Times New Roman" pitchFamily="18" charset="0"/>
              </a:rPr>
              <a:t>       Another earthquake shook San Francisco on October 17</a:t>
            </a:r>
            <a:r>
              <a:rPr lang="en-US" altLang="zh-CN" sz="3200" baseline="30000" dirty="0" smtClean="0">
                <a:solidFill>
                  <a:schemeClr val="accent4"/>
                </a:solidFill>
                <a:latin typeface="Times New Roman" pitchFamily="18" charset="0"/>
                <a:cs typeface="Times New Roman" pitchFamily="18" charset="0"/>
              </a:rPr>
              <a:t>th</a:t>
            </a:r>
            <a:r>
              <a:rPr lang="en-US" altLang="zh-CN" sz="3200" dirty="0" smtClean="0">
                <a:solidFill>
                  <a:schemeClr val="accent4"/>
                </a:solidFill>
                <a:latin typeface="Times New Roman" pitchFamily="18" charset="0"/>
                <a:cs typeface="Times New Roman" pitchFamily="18" charset="0"/>
              </a:rPr>
              <a:t>, 1989. It was America’s second strongest earthquake and about 100 people were killed. It happened in the evening as people were travelling home. A wide and busy road which was built like a bridge over another road fell onto the one below. Many people were killed in their cars, but a few lucky ones were not hurt. </a:t>
            </a:r>
            <a:endParaRPr lang="zh-CN" altLang="en-US" sz="3200" dirty="0">
              <a:solidFill>
                <a:schemeClr val="accent4"/>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1" y="0"/>
            <a:ext cx="9144000" cy="6858000"/>
          </a:xfrm>
        </p:spPr>
      </p:pic>
      <p:sp>
        <p:nvSpPr>
          <p:cNvPr id="2" name="标题 1"/>
          <p:cNvSpPr>
            <a:spLocks noGrp="1"/>
          </p:cNvSpPr>
          <p:nvPr>
            <p:ph type="title"/>
          </p:nvPr>
        </p:nvSpPr>
        <p:spPr>
          <a:xfrm>
            <a:off x="142844" y="0"/>
            <a:ext cx="8229600" cy="714380"/>
          </a:xfrm>
        </p:spPr>
        <p:txBody>
          <a:bodyPr>
            <a:normAutofit fontScale="90000"/>
          </a:bodyPr>
          <a:lstStyle/>
          <a:p>
            <a:pPr algn="l"/>
            <a:r>
              <a:rPr lang="en-US" altLang="zh-CN" dirty="0" smtClean="0">
                <a:latin typeface="Times New Roman" pitchFamily="18" charset="0"/>
                <a:cs typeface="Times New Roman" pitchFamily="18" charset="0"/>
              </a:rPr>
              <a:t>A passage </a:t>
            </a:r>
            <a:endParaRPr lang="zh-CN" altLang="en-US" dirty="0">
              <a:latin typeface="Times New Roman" pitchFamily="18" charset="0"/>
              <a:cs typeface="Times New Roman" pitchFamily="18" charset="0"/>
            </a:endParaRPr>
          </a:p>
        </p:txBody>
      </p:sp>
      <p:sp>
        <p:nvSpPr>
          <p:cNvPr id="6" name="TextBox 5"/>
          <p:cNvSpPr txBox="1"/>
          <p:nvPr/>
        </p:nvSpPr>
        <p:spPr>
          <a:xfrm>
            <a:off x="357158" y="642918"/>
            <a:ext cx="8358246" cy="6001643"/>
          </a:xfrm>
          <a:prstGeom prst="rect">
            <a:avLst/>
          </a:prstGeom>
          <a:noFill/>
        </p:spPr>
        <p:txBody>
          <a:bodyPr wrap="square" rtlCol="0">
            <a:spAutoFit/>
          </a:bodyPr>
          <a:lstStyle/>
          <a:p>
            <a:pPr>
              <a:lnSpc>
                <a:spcPct val="150000"/>
              </a:lnSpc>
            </a:pPr>
            <a:r>
              <a:rPr lang="en-US" altLang="zh-CN" sz="3200" dirty="0" smtClean="0">
                <a:solidFill>
                  <a:schemeClr val="accent4"/>
                </a:solidFill>
                <a:latin typeface="Times New Roman" pitchFamily="18" charset="0"/>
                <a:cs typeface="Times New Roman" pitchFamily="18" charset="0"/>
              </a:rPr>
              <a:t>       Another earthquake shook San Francisco on October 17</a:t>
            </a:r>
            <a:r>
              <a:rPr lang="en-US" altLang="zh-CN" sz="3200" baseline="30000" dirty="0" smtClean="0">
                <a:solidFill>
                  <a:schemeClr val="accent4"/>
                </a:solidFill>
                <a:latin typeface="Times New Roman" pitchFamily="18" charset="0"/>
                <a:cs typeface="Times New Roman" pitchFamily="18" charset="0"/>
              </a:rPr>
              <a:t>th</a:t>
            </a:r>
            <a:r>
              <a:rPr lang="en-US" altLang="zh-CN" sz="3200" dirty="0" smtClean="0">
                <a:solidFill>
                  <a:schemeClr val="accent4"/>
                </a:solidFill>
                <a:latin typeface="Times New Roman" pitchFamily="18" charset="0"/>
                <a:cs typeface="Times New Roman" pitchFamily="18" charset="0"/>
              </a:rPr>
              <a:t>, 1989. It was America’s second strongest earthquake and about 100 people </a:t>
            </a:r>
            <a:r>
              <a:rPr lang="en-US" altLang="zh-CN" sz="3200" u="sng" dirty="0" smtClean="0">
                <a:solidFill>
                  <a:srgbClr val="FF0000"/>
                </a:solidFill>
                <a:latin typeface="Times New Roman" pitchFamily="18" charset="0"/>
                <a:cs typeface="Times New Roman" pitchFamily="18" charset="0"/>
              </a:rPr>
              <a:t>were killed</a:t>
            </a:r>
            <a:r>
              <a:rPr lang="en-US" altLang="zh-CN" sz="3200" dirty="0" smtClean="0">
                <a:solidFill>
                  <a:schemeClr val="accent4"/>
                </a:solidFill>
                <a:latin typeface="Times New Roman" pitchFamily="18" charset="0"/>
                <a:cs typeface="Times New Roman" pitchFamily="18" charset="0"/>
              </a:rPr>
              <a:t>. It happened in the evening as people were travelling home. A wide and busy road which </a:t>
            </a:r>
            <a:r>
              <a:rPr lang="en-US" altLang="zh-CN" sz="3200" u="sng" dirty="0" smtClean="0">
                <a:solidFill>
                  <a:srgbClr val="FF0000"/>
                </a:solidFill>
                <a:latin typeface="Times New Roman" pitchFamily="18" charset="0"/>
                <a:cs typeface="Times New Roman" pitchFamily="18" charset="0"/>
              </a:rPr>
              <a:t>was built </a:t>
            </a:r>
            <a:r>
              <a:rPr lang="en-US" altLang="zh-CN" sz="3200" dirty="0" smtClean="0">
                <a:solidFill>
                  <a:schemeClr val="accent4"/>
                </a:solidFill>
                <a:latin typeface="Times New Roman" pitchFamily="18" charset="0"/>
                <a:cs typeface="Times New Roman" pitchFamily="18" charset="0"/>
              </a:rPr>
              <a:t>like a bridge over another road fell onto the one below. Many people </a:t>
            </a:r>
            <a:r>
              <a:rPr lang="en-US" altLang="zh-CN" sz="3200" u="sng" dirty="0" smtClean="0">
                <a:solidFill>
                  <a:srgbClr val="FF0000"/>
                </a:solidFill>
                <a:latin typeface="Times New Roman" pitchFamily="18" charset="0"/>
                <a:cs typeface="Times New Roman" pitchFamily="18" charset="0"/>
              </a:rPr>
              <a:t>were killed </a:t>
            </a:r>
            <a:r>
              <a:rPr lang="en-US" altLang="zh-CN" sz="3200" dirty="0" smtClean="0">
                <a:solidFill>
                  <a:schemeClr val="accent4"/>
                </a:solidFill>
                <a:latin typeface="Times New Roman" pitchFamily="18" charset="0"/>
                <a:cs typeface="Times New Roman" pitchFamily="18" charset="0"/>
              </a:rPr>
              <a:t>in their cars, but a few lucky ones </a:t>
            </a:r>
            <a:r>
              <a:rPr lang="en-US" altLang="zh-CN" sz="3200" u="sng" dirty="0" smtClean="0">
                <a:solidFill>
                  <a:srgbClr val="FF0000"/>
                </a:solidFill>
                <a:latin typeface="Times New Roman" pitchFamily="18" charset="0"/>
                <a:cs typeface="Times New Roman" pitchFamily="18" charset="0"/>
              </a:rPr>
              <a:t>were not hurt</a:t>
            </a:r>
            <a:r>
              <a:rPr lang="en-US" altLang="zh-CN" sz="3200" dirty="0" smtClean="0">
                <a:solidFill>
                  <a:schemeClr val="accent4"/>
                </a:solidFill>
                <a:latin typeface="Times New Roman" pitchFamily="18" charset="0"/>
                <a:cs typeface="Times New Roman" pitchFamily="18" charset="0"/>
              </a:rPr>
              <a:t>. </a:t>
            </a:r>
            <a:endParaRPr lang="zh-CN" altLang="en-US" sz="3200" dirty="0">
              <a:solidFill>
                <a:schemeClr val="accent4"/>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7000900"/>
          </a:xfrm>
        </p:spPr>
      </p:pic>
      <p:sp>
        <p:nvSpPr>
          <p:cNvPr id="2" name="标题 1"/>
          <p:cNvSpPr>
            <a:spLocks noGrp="1"/>
          </p:cNvSpPr>
          <p:nvPr>
            <p:ph type="title"/>
          </p:nvPr>
        </p:nvSpPr>
        <p:spPr>
          <a:xfrm>
            <a:off x="214282" y="0"/>
            <a:ext cx="8643998" cy="857232"/>
          </a:xfrm>
        </p:spPr>
        <p:txBody>
          <a:bodyPr>
            <a:noAutofit/>
          </a:bodyPr>
          <a:lstStyle/>
          <a:p>
            <a:pPr algn="l"/>
            <a:r>
              <a:rPr lang="en-US" altLang="zh-CN" sz="4000" dirty="0" smtClean="0">
                <a:latin typeface="Times New Roman" pitchFamily="18" charset="0"/>
                <a:cs typeface="Times New Roman" pitchFamily="18" charset="0"/>
              </a:rPr>
              <a:t>A passage </a:t>
            </a:r>
            <a:endParaRPr lang="zh-CN" altLang="en-US" sz="4000" b="1" dirty="0">
              <a:solidFill>
                <a:schemeClr val="accent4"/>
              </a:solidFill>
            </a:endParaRPr>
          </a:p>
        </p:txBody>
      </p:sp>
      <p:sp>
        <p:nvSpPr>
          <p:cNvPr id="5" name="TextBox 4"/>
          <p:cNvSpPr txBox="1"/>
          <p:nvPr/>
        </p:nvSpPr>
        <p:spPr>
          <a:xfrm>
            <a:off x="142844" y="642918"/>
            <a:ext cx="8643998" cy="3785652"/>
          </a:xfrm>
          <a:prstGeom prst="rect">
            <a:avLst/>
          </a:prstGeom>
          <a:noFill/>
        </p:spPr>
        <p:txBody>
          <a:bodyPr wrap="square" rtlCol="0">
            <a:spAutoFit/>
          </a:bodyPr>
          <a:lstStyle/>
          <a:p>
            <a:pPr marL="342900" indent="-342900">
              <a:lnSpc>
                <a:spcPct val="150000"/>
              </a:lnSpc>
            </a:pPr>
            <a:r>
              <a:rPr lang="en-US" altLang="zh-CN" sz="3200" dirty="0" smtClean="0">
                <a:solidFill>
                  <a:schemeClr val="accent4"/>
                </a:solidFill>
                <a:latin typeface="Times New Roman" pitchFamily="18" charset="0"/>
                <a:cs typeface="Times New Roman" pitchFamily="18" charset="0"/>
              </a:rPr>
              <a:t>Different ways the same thing</a:t>
            </a:r>
          </a:p>
          <a:p>
            <a:pPr marL="342900" indent="-342900">
              <a:lnSpc>
                <a:spcPct val="150000"/>
              </a:lnSpc>
            </a:pPr>
            <a:r>
              <a:rPr lang="en-US" altLang="zh-CN" sz="3200" dirty="0" smtClean="0">
                <a:solidFill>
                  <a:schemeClr val="accent4"/>
                </a:solidFill>
                <a:latin typeface="Times New Roman" pitchFamily="18" charset="0"/>
                <a:cs typeface="Times New Roman" pitchFamily="18" charset="0"/>
              </a:rPr>
              <a:t>1. The city of San Francisco </a:t>
            </a:r>
            <a:r>
              <a:rPr lang="en-US" altLang="zh-CN" sz="3200" u="sng" dirty="0" smtClean="0">
                <a:solidFill>
                  <a:srgbClr val="FF0000"/>
                </a:solidFill>
                <a:latin typeface="Times New Roman" pitchFamily="18" charset="0"/>
                <a:cs typeface="Times New Roman" pitchFamily="18" charset="0"/>
              </a:rPr>
              <a:t>was shaken </a:t>
            </a:r>
            <a:r>
              <a:rPr lang="en-US" altLang="zh-CN" sz="3200" dirty="0" smtClean="0">
                <a:solidFill>
                  <a:schemeClr val="accent4"/>
                </a:solidFill>
                <a:latin typeface="Times New Roman" pitchFamily="18" charset="0"/>
                <a:cs typeface="Times New Roman" pitchFamily="18" charset="0"/>
              </a:rPr>
              <a:t>by a terrible earthquake.</a:t>
            </a:r>
          </a:p>
          <a:p>
            <a:pPr marL="342900" indent="-342900">
              <a:lnSpc>
                <a:spcPct val="150000"/>
              </a:lnSpc>
            </a:pPr>
            <a:r>
              <a:rPr lang="en-US" altLang="zh-CN" sz="3200" dirty="0" smtClean="0">
                <a:solidFill>
                  <a:schemeClr val="accent4"/>
                </a:solidFill>
                <a:latin typeface="Times New Roman" pitchFamily="18" charset="0"/>
                <a:cs typeface="Times New Roman" pitchFamily="18" charset="0"/>
              </a:rPr>
              <a:t>    Another earthquake </a:t>
            </a:r>
            <a:r>
              <a:rPr lang="en-US" altLang="zh-CN" sz="3200" u="sng" dirty="0" smtClean="0">
                <a:solidFill>
                  <a:srgbClr val="FF0000"/>
                </a:solidFill>
                <a:latin typeface="Times New Roman" pitchFamily="18" charset="0"/>
                <a:cs typeface="Times New Roman" pitchFamily="18" charset="0"/>
              </a:rPr>
              <a:t>shook</a:t>
            </a:r>
            <a:r>
              <a:rPr lang="en-US" altLang="zh-CN" sz="3200" dirty="0" smtClean="0">
                <a:solidFill>
                  <a:schemeClr val="accent4"/>
                </a:solidFill>
                <a:latin typeface="Times New Roman" pitchFamily="18" charset="0"/>
                <a:cs typeface="Times New Roman" pitchFamily="18" charset="0"/>
              </a:rPr>
              <a:t> San Francisco on October 17</a:t>
            </a:r>
            <a:r>
              <a:rPr lang="en-US" altLang="zh-CN" sz="3200" baseline="30000" dirty="0" smtClean="0">
                <a:solidFill>
                  <a:schemeClr val="accent4"/>
                </a:solidFill>
                <a:latin typeface="Times New Roman" pitchFamily="18" charset="0"/>
                <a:cs typeface="Times New Roman" pitchFamily="18" charset="0"/>
              </a:rPr>
              <a:t>th</a:t>
            </a:r>
            <a:r>
              <a:rPr lang="en-US" altLang="zh-CN" sz="3200" dirty="0" smtClean="0">
                <a:solidFill>
                  <a:schemeClr val="accent4"/>
                </a:solidFill>
                <a:latin typeface="Times New Roman" pitchFamily="18" charset="0"/>
                <a:cs typeface="Times New Roman" pitchFamily="18" charset="0"/>
              </a:rPr>
              <a:t>, 1989.</a:t>
            </a:r>
            <a:r>
              <a:rPr lang="en-US" altLang="zh-CN" dirty="0" smtClean="0">
                <a:solidFill>
                  <a:schemeClr val="accent4"/>
                </a:solidFill>
                <a:latin typeface="Times New Roman" pitchFamily="18" charset="0"/>
                <a:cs typeface="Times New Roman" pitchFamily="18" charset="0"/>
              </a:rPr>
              <a:t>       </a:t>
            </a:r>
            <a:endParaRPr lang="zh-CN" altLang="en-US" dirty="0"/>
          </a:p>
        </p:txBody>
      </p:sp>
      <p:sp>
        <p:nvSpPr>
          <p:cNvPr id="7" name="TextBox 6"/>
          <p:cNvSpPr txBox="1"/>
          <p:nvPr/>
        </p:nvSpPr>
        <p:spPr>
          <a:xfrm>
            <a:off x="214282" y="4071942"/>
            <a:ext cx="8001055" cy="2229393"/>
          </a:xfrm>
          <a:prstGeom prst="rect">
            <a:avLst/>
          </a:prstGeom>
          <a:noFill/>
        </p:spPr>
        <p:txBody>
          <a:bodyPr wrap="square" rtlCol="0">
            <a:spAutoFit/>
          </a:bodyPr>
          <a:lstStyle/>
          <a:p>
            <a:pPr marL="342900" indent="-342900">
              <a:lnSpc>
                <a:spcPct val="150000"/>
              </a:lnSpc>
            </a:pPr>
            <a:r>
              <a:rPr lang="en-US" altLang="zh-CN" sz="3200" dirty="0" smtClean="0">
                <a:solidFill>
                  <a:schemeClr val="accent4"/>
                </a:solidFill>
                <a:latin typeface="Times New Roman" pitchFamily="18" charset="0"/>
                <a:cs typeface="Times New Roman" pitchFamily="18" charset="0"/>
              </a:rPr>
              <a:t>2. About 700 people </a:t>
            </a:r>
            <a:r>
              <a:rPr lang="en-US" altLang="zh-CN" sz="3200" u="sng" dirty="0" smtClean="0">
                <a:solidFill>
                  <a:srgbClr val="FF0000"/>
                </a:solidFill>
                <a:latin typeface="Times New Roman" pitchFamily="18" charset="0"/>
                <a:cs typeface="Times New Roman" pitchFamily="18" charset="0"/>
              </a:rPr>
              <a:t>died</a:t>
            </a:r>
            <a:r>
              <a:rPr lang="en-US" altLang="zh-CN" sz="3200" dirty="0" smtClean="0">
                <a:solidFill>
                  <a:schemeClr val="accent4"/>
                </a:solidFill>
                <a:latin typeface="Times New Roman" pitchFamily="18" charset="0"/>
                <a:cs typeface="Times New Roman" pitchFamily="18" charset="0"/>
              </a:rPr>
              <a:t> in the earthquake and the fires.</a:t>
            </a:r>
          </a:p>
          <a:p>
            <a:pPr marL="342900" indent="-342900">
              <a:lnSpc>
                <a:spcPct val="150000"/>
              </a:lnSpc>
            </a:pPr>
            <a:r>
              <a:rPr lang="en-US" altLang="zh-CN" sz="3200" dirty="0" smtClean="0">
                <a:solidFill>
                  <a:schemeClr val="accent4"/>
                </a:solidFill>
                <a:latin typeface="Times New Roman" pitchFamily="18" charset="0"/>
                <a:cs typeface="Times New Roman" pitchFamily="18" charset="0"/>
              </a:rPr>
              <a:t>   Many people </a:t>
            </a:r>
            <a:r>
              <a:rPr lang="en-US" altLang="zh-CN" sz="3200" u="sng" dirty="0" smtClean="0">
                <a:solidFill>
                  <a:srgbClr val="FF0000"/>
                </a:solidFill>
                <a:latin typeface="Times New Roman" pitchFamily="18" charset="0"/>
                <a:cs typeface="Times New Roman" pitchFamily="18" charset="0"/>
              </a:rPr>
              <a:t>were killed </a:t>
            </a:r>
            <a:r>
              <a:rPr lang="en-US" altLang="zh-CN" sz="3200" dirty="0" smtClean="0">
                <a:solidFill>
                  <a:schemeClr val="accent4"/>
                </a:solidFill>
                <a:latin typeface="Times New Roman" pitchFamily="18" charset="0"/>
                <a:cs typeface="Times New Roman" pitchFamily="18" charset="0"/>
              </a:rPr>
              <a:t>in their cars.</a:t>
            </a:r>
            <a:endParaRPr lang="zh-CN" altLang="en-US"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357158" y="1071546"/>
            <a:ext cx="8553560" cy="3662541"/>
          </a:xfrm>
          <a:prstGeom prst="rect">
            <a:avLst/>
          </a:prstGeom>
          <a:noFill/>
        </p:spPr>
        <p:txBody>
          <a:bodyPr wrap="none" rtlCol="0">
            <a:spAutoFit/>
          </a:bodyPr>
          <a:lstStyle/>
          <a:p>
            <a:pPr marL="514350" indent="-514350">
              <a:buAutoNum type="arabicPeriod"/>
            </a:pPr>
            <a:r>
              <a:rPr lang="zh-CN" altLang="en-US" sz="3200" dirty="0" smtClean="0">
                <a:solidFill>
                  <a:schemeClr val="accent4"/>
                </a:solidFill>
              </a:rPr>
              <a:t>现在我们的城市正在建造一个新工厂。</a:t>
            </a:r>
            <a:endParaRPr lang="en-US" altLang="zh-CN" sz="3200" dirty="0" smtClean="0">
              <a:solidFill>
                <a:schemeClr val="accent4"/>
              </a:solidFill>
            </a:endParaRPr>
          </a:p>
          <a:p>
            <a:pPr marL="514350" indent="-514350">
              <a:buAutoNum type="arabicPeriod"/>
            </a:pPr>
            <a:endParaRPr lang="en-US" altLang="zh-CN" sz="2800" dirty="0" smtClean="0"/>
          </a:p>
          <a:p>
            <a:pPr marL="514350" indent="-514350"/>
            <a:endParaRPr lang="en-US" altLang="zh-CN" sz="2800" dirty="0" smtClean="0"/>
          </a:p>
          <a:p>
            <a:pPr marL="514350" indent="-514350"/>
            <a:endParaRPr lang="en-US" altLang="zh-CN" sz="2800" dirty="0" smtClean="0"/>
          </a:p>
          <a:p>
            <a:pPr marL="514350" indent="-514350"/>
            <a:endParaRPr lang="en-US" altLang="zh-CN" sz="2800" dirty="0" smtClean="0"/>
          </a:p>
          <a:p>
            <a:pPr marL="514350" indent="-514350"/>
            <a:r>
              <a:rPr lang="en-US" altLang="zh-CN" sz="3200" dirty="0" smtClean="0">
                <a:solidFill>
                  <a:schemeClr val="accent4"/>
                </a:solidFill>
              </a:rPr>
              <a:t>2.</a:t>
            </a:r>
            <a:r>
              <a:rPr lang="zh-CN" altLang="en-US" sz="3200" dirty="0" smtClean="0">
                <a:solidFill>
                  <a:schemeClr val="accent4"/>
                </a:solidFill>
              </a:rPr>
              <a:t>据说薯片</a:t>
            </a:r>
            <a:r>
              <a:rPr lang="en-US" altLang="zh-CN" sz="3200" dirty="0" smtClean="0">
                <a:solidFill>
                  <a:schemeClr val="accent4"/>
                </a:solidFill>
                <a:latin typeface="Times New Roman" pitchFamily="18" charset="0"/>
                <a:cs typeface="Times New Roman" pitchFamily="18" charset="0"/>
              </a:rPr>
              <a:t>(potato chips)</a:t>
            </a:r>
            <a:r>
              <a:rPr lang="zh-CN" altLang="en-US" sz="3200" dirty="0" smtClean="0">
                <a:solidFill>
                  <a:schemeClr val="accent4"/>
                </a:solidFill>
              </a:rPr>
              <a:t>是在无意中被发明的。</a:t>
            </a:r>
            <a:endParaRPr lang="en-US" altLang="zh-CN" sz="3200" dirty="0" smtClean="0">
              <a:solidFill>
                <a:schemeClr val="accent4"/>
              </a:solidFill>
            </a:endParaRPr>
          </a:p>
          <a:p>
            <a:pPr marL="514350" indent="-514350"/>
            <a:endParaRPr lang="en-US" altLang="zh-CN" sz="2800" dirty="0" smtClean="0"/>
          </a:p>
          <a:p>
            <a:pPr marL="514350" indent="-514350"/>
            <a:endParaRPr lang="en-US" altLang="zh-CN" sz="2800" dirty="0" smtClean="0"/>
          </a:p>
        </p:txBody>
      </p:sp>
      <p:sp>
        <p:nvSpPr>
          <p:cNvPr id="6" name="TextBox 5"/>
          <p:cNvSpPr txBox="1"/>
          <p:nvPr/>
        </p:nvSpPr>
        <p:spPr>
          <a:xfrm>
            <a:off x="6072198" y="5643578"/>
            <a:ext cx="184731" cy="369332"/>
          </a:xfrm>
          <a:prstGeom prst="rect">
            <a:avLst/>
          </a:prstGeom>
          <a:noFill/>
        </p:spPr>
        <p:txBody>
          <a:bodyPr wrap="none" rtlCol="0">
            <a:spAutoFit/>
          </a:bodyPr>
          <a:lstStyle/>
          <a:p>
            <a:endParaRPr lang="zh-CN" altLang="en-US" dirty="0"/>
          </a:p>
        </p:txBody>
      </p:sp>
      <p:sp>
        <p:nvSpPr>
          <p:cNvPr id="7" name="TextBox 6"/>
          <p:cNvSpPr txBox="1"/>
          <p:nvPr/>
        </p:nvSpPr>
        <p:spPr>
          <a:xfrm>
            <a:off x="571472" y="2071678"/>
            <a:ext cx="7430624" cy="584775"/>
          </a:xfrm>
          <a:prstGeom prst="rect">
            <a:avLst/>
          </a:prstGeom>
          <a:noFill/>
        </p:spPr>
        <p:txBody>
          <a:bodyPr wrap="none" rtlCol="0">
            <a:spAutoFit/>
          </a:bodyPr>
          <a:lstStyle/>
          <a:p>
            <a:r>
              <a:rPr lang="en-US" altLang="zh-CN" sz="3200" dirty="0" smtClean="0">
                <a:latin typeface="Times New Roman" pitchFamily="18" charset="0"/>
                <a:cs typeface="Times New Roman" pitchFamily="18" charset="0"/>
              </a:rPr>
              <a:t>A new factory </a:t>
            </a:r>
            <a:r>
              <a:rPr lang="en-US" altLang="zh-CN" sz="3200" dirty="0" smtClean="0">
                <a:solidFill>
                  <a:srgbClr val="FF0000"/>
                </a:solidFill>
                <a:latin typeface="Times New Roman" pitchFamily="18" charset="0"/>
                <a:cs typeface="Times New Roman" pitchFamily="18" charset="0"/>
              </a:rPr>
              <a:t>is being built </a:t>
            </a:r>
            <a:r>
              <a:rPr lang="en-US" altLang="zh-CN" sz="3200" dirty="0" smtClean="0">
                <a:latin typeface="Times New Roman" pitchFamily="18" charset="0"/>
                <a:cs typeface="Times New Roman" pitchFamily="18" charset="0"/>
              </a:rPr>
              <a:t>in our city now.</a:t>
            </a:r>
            <a:endParaRPr lang="zh-CN" altLang="en-US" sz="3200" dirty="0">
              <a:latin typeface="Times New Roman" pitchFamily="18" charset="0"/>
              <a:cs typeface="Times New Roman" pitchFamily="18" charset="0"/>
            </a:endParaRPr>
          </a:p>
        </p:txBody>
      </p:sp>
      <p:sp>
        <p:nvSpPr>
          <p:cNvPr id="10" name="TextBox 9"/>
          <p:cNvSpPr txBox="1"/>
          <p:nvPr/>
        </p:nvSpPr>
        <p:spPr>
          <a:xfrm>
            <a:off x="285720" y="4143380"/>
            <a:ext cx="8805616" cy="584775"/>
          </a:xfrm>
          <a:prstGeom prst="rect">
            <a:avLst/>
          </a:prstGeom>
          <a:noFill/>
        </p:spPr>
        <p:txBody>
          <a:bodyPr wrap="none" rtlCol="0">
            <a:spAutoFit/>
          </a:bodyPr>
          <a:lstStyle/>
          <a:p>
            <a:r>
              <a:rPr lang="en-US" altLang="zh-CN" sz="3200" dirty="0" smtClean="0">
                <a:solidFill>
                  <a:srgbClr val="FF0000"/>
                </a:solidFill>
                <a:latin typeface="Times New Roman" pitchFamily="18" charset="0"/>
                <a:cs typeface="Times New Roman" pitchFamily="18" charset="0"/>
              </a:rPr>
              <a:t>It is said </a:t>
            </a:r>
            <a:r>
              <a:rPr lang="en-US" altLang="zh-CN" sz="3200" dirty="0" smtClean="0">
                <a:latin typeface="Times New Roman" pitchFamily="18" charset="0"/>
                <a:cs typeface="Times New Roman" pitchFamily="18" charset="0"/>
              </a:rPr>
              <a:t>that potato chips </a:t>
            </a:r>
            <a:r>
              <a:rPr lang="en-US" altLang="zh-CN" sz="3200" dirty="0" smtClean="0">
                <a:solidFill>
                  <a:srgbClr val="FF0000"/>
                </a:solidFill>
                <a:latin typeface="Times New Roman" pitchFamily="18" charset="0"/>
                <a:cs typeface="Times New Roman" pitchFamily="18" charset="0"/>
              </a:rPr>
              <a:t>were invented </a:t>
            </a:r>
            <a:r>
              <a:rPr lang="en-US" altLang="zh-CN" sz="3200" dirty="0" smtClean="0">
                <a:latin typeface="Times New Roman" pitchFamily="18" charset="0"/>
                <a:cs typeface="Times New Roman" pitchFamily="18" charset="0"/>
              </a:rPr>
              <a:t>by mistake.</a:t>
            </a:r>
            <a:endParaRPr lang="zh-CN" altLang="en-US" sz="3200" dirty="0">
              <a:latin typeface="Times New Roman" pitchFamily="18" charset="0"/>
              <a:cs typeface="Times New Roman" pitchFamily="18" charset="0"/>
            </a:endParaRPr>
          </a:p>
        </p:txBody>
      </p:sp>
      <p:sp>
        <p:nvSpPr>
          <p:cNvPr id="9" name="TextBox 8"/>
          <p:cNvSpPr txBox="1"/>
          <p:nvPr/>
        </p:nvSpPr>
        <p:spPr>
          <a:xfrm>
            <a:off x="142844" y="214290"/>
            <a:ext cx="2271584" cy="646331"/>
          </a:xfrm>
          <a:prstGeom prst="rect">
            <a:avLst/>
          </a:prstGeom>
          <a:noFill/>
        </p:spPr>
        <p:txBody>
          <a:bodyPr wrap="none" rtlCol="0">
            <a:spAutoFit/>
          </a:bodyPr>
          <a:lstStyle/>
          <a:p>
            <a:r>
              <a:rPr lang="en-US" altLang="zh-CN" sz="3600" dirty="0" smtClean="0">
                <a:solidFill>
                  <a:schemeClr val="accent4"/>
                </a:solidFill>
                <a:latin typeface="Times New Roman" pitchFamily="18" charset="0"/>
                <a:cs typeface="Times New Roman" pitchFamily="18" charset="0"/>
              </a:rPr>
              <a:t>Translation</a:t>
            </a:r>
            <a:endParaRPr lang="zh-CN" alt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357158" y="1071546"/>
            <a:ext cx="7566495" cy="2800767"/>
          </a:xfrm>
          <a:prstGeom prst="rect">
            <a:avLst/>
          </a:prstGeom>
          <a:noFill/>
        </p:spPr>
        <p:txBody>
          <a:bodyPr wrap="none" rtlCol="0">
            <a:spAutoFit/>
          </a:bodyPr>
          <a:lstStyle/>
          <a:p>
            <a:pPr marL="514350" indent="-514350"/>
            <a:r>
              <a:rPr lang="en-US" altLang="zh-CN" sz="3200" dirty="0" smtClean="0">
                <a:solidFill>
                  <a:schemeClr val="accent4"/>
                </a:solidFill>
              </a:rPr>
              <a:t>3. </a:t>
            </a:r>
            <a:r>
              <a:rPr lang="zh-CN" altLang="en-US" sz="3200" dirty="0" smtClean="0">
                <a:solidFill>
                  <a:schemeClr val="accent4"/>
                </a:solidFill>
              </a:rPr>
              <a:t>应该允许青少年选择他们自己的爱好。</a:t>
            </a:r>
            <a:endParaRPr lang="en-US" altLang="zh-CN" sz="3200" dirty="0" smtClean="0">
              <a:solidFill>
                <a:schemeClr val="accent4"/>
              </a:solidFill>
            </a:endParaRPr>
          </a:p>
          <a:p>
            <a:pPr marL="514350" indent="-514350"/>
            <a:endParaRPr lang="en-US" altLang="zh-CN" sz="2800" dirty="0" smtClean="0"/>
          </a:p>
          <a:p>
            <a:pPr marL="514350" indent="-514350"/>
            <a:endParaRPr lang="en-US" altLang="zh-CN" sz="2800" dirty="0" smtClean="0"/>
          </a:p>
          <a:p>
            <a:pPr marL="514350" indent="-514350"/>
            <a:endParaRPr lang="en-US" altLang="zh-CN" sz="2800" dirty="0" smtClean="0"/>
          </a:p>
          <a:p>
            <a:pPr marL="514350" indent="-514350"/>
            <a:endParaRPr lang="en-US" altLang="zh-CN" sz="2800" dirty="0" smtClean="0"/>
          </a:p>
          <a:p>
            <a:pPr marL="514350" indent="-514350"/>
            <a:r>
              <a:rPr lang="en-US" altLang="zh-CN" sz="3200" dirty="0" smtClean="0">
                <a:solidFill>
                  <a:schemeClr val="accent4"/>
                </a:solidFill>
              </a:rPr>
              <a:t>4. </a:t>
            </a:r>
            <a:r>
              <a:rPr lang="zh-CN" altLang="en-US" sz="3200" dirty="0" smtClean="0">
                <a:solidFill>
                  <a:schemeClr val="accent4"/>
                </a:solidFill>
              </a:rPr>
              <a:t>奥运会每隔四年举行一次。</a:t>
            </a:r>
            <a:endParaRPr lang="zh-CN" altLang="en-US" sz="3200" dirty="0">
              <a:solidFill>
                <a:schemeClr val="accent4"/>
              </a:solidFill>
            </a:endParaRPr>
          </a:p>
        </p:txBody>
      </p:sp>
      <p:sp>
        <p:nvSpPr>
          <p:cNvPr id="6" name="TextBox 5"/>
          <p:cNvSpPr txBox="1"/>
          <p:nvPr/>
        </p:nvSpPr>
        <p:spPr>
          <a:xfrm>
            <a:off x="6072198" y="5643578"/>
            <a:ext cx="184731" cy="369332"/>
          </a:xfrm>
          <a:prstGeom prst="rect">
            <a:avLst/>
          </a:prstGeom>
          <a:noFill/>
        </p:spPr>
        <p:txBody>
          <a:bodyPr wrap="none" rtlCol="0">
            <a:spAutoFit/>
          </a:bodyPr>
          <a:lstStyle/>
          <a:p>
            <a:endParaRPr lang="zh-CN" altLang="en-US" dirty="0"/>
          </a:p>
        </p:txBody>
      </p:sp>
      <p:sp>
        <p:nvSpPr>
          <p:cNvPr id="11" name="TextBox 10"/>
          <p:cNvSpPr txBox="1"/>
          <p:nvPr/>
        </p:nvSpPr>
        <p:spPr>
          <a:xfrm>
            <a:off x="285720" y="4143380"/>
            <a:ext cx="7800533" cy="584775"/>
          </a:xfrm>
          <a:prstGeom prst="rect">
            <a:avLst/>
          </a:prstGeom>
          <a:noFill/>
        </p:spPr>
        <p:txBody>
          <a:bodyPr wrap="none" rtlCol="0">
            <a:spAutoFit/>
          </a:bodyPr>
          <a:lstStyle/>
          <a:p>
            <a:r>
              <a:rPr lang="en-US" altLang="zh-CN" sz="3200" dirty="0" smtClean="0">
                <a:latin typeface="Times New Roman" pitchFamily="18" charset="0"/>
                <a:cs typeface="Times New Roman" pitchFamily="18" charset="0"/>
              </a:rPr>
              <a:t>The Olympic games </a:t>
            </a:r>
            <a:r>
              <a:rPr lang="en-US" altLang="zh-CN" sz="3200" dirty="0" smtClean="0">
                <a:solidFill>
                  <a:srgbClr val="FF0000"/>
                </a:solidFill>
                <a:latin typeface="Times New Roman" pitchFamily="18" charset="0"/>
                <a:cs typeface="Times New Roman" pitchFamily="18" charset="0"/>
              </a:rPr>
              <a:t>are held </a:t>
            </a:r>
            <a:r>
              <a:rPr lang="en-US" altLang="zh-CN" sz="3200" dirty="0" smtClean="0">
                <a:latin typeface="Times New Roman" pitchFamily="18" charset="0"/>
                <a:cs typeface="Times New Roman" pitchFamily="18" charset="0"/>
              </a:rPr>
              <a:t>every four years.</a:t>
            </a:r>
            <a:endParaRPr lang="zh-CN" altLang="en-US" sz="3200" dirty="0">
              <a:latin typeface="Times New Roman" pitchFamily="18" charset="0"/>
              <a:cs typeface="Times New Roman" pitchFamily="18" charset="0"/>
            </a:endParaRPr>
          </a:p>
        </p:txBody>
      </p:sp>
      <p:sp>
        <p:nvSpPr>
          <p:cNvPr id="12" name="TextBox 11"/>
          <p:cNvSpPr txBox="1"/>
          <p:nvPr/>
        </p:nvSpPr>
        <p:spPr>
          <a:xfrm>
            <a:off x="285720" y="1928802"/>
            <a:ext cx="8501122" cy="1077218"/>
          </a:xfrm>
          <a:prstGeom prst="rect">
            <a:avLst/>
          </a:prstGeom>
          <a:noFill/>
        </p:spPr>
        <p:txBody>
          <a:bodyPr wrap="square" rtlCol="0">
            <a:spAutoFit/>
          </a:bodyPr>
          <a:lstStyle/>
          <a:p>
            <a:r>
              <a:rPr lang="en-US" altLang="zh-CN" sz="3200" dirty="0" smtClean="0">
                <a:latin typeface="Times New Roman" pitchFamily="18" charset="0"/>
                <a:cs typeface="Times New Roman" pitchFamily="18" charset="0"/>
              </a:rPr>
              <a:t>Teenagers </a:t>
            </a:r>
            <a:r>
              <a:rPr lang="en-US" altLang="zh-CN" sz="3200" dirty="0" smtClean="0">
                <a:solidFill>
                  <a:srgbClr val="FF0000"/>
                </a:solidFill>
                <a:latin typeface="Times New Roman" pitchFamily="18" charset="0"/>
                <a:cs typeface="Times New Roman" pitchFamily="18" charset="0"/>
              </a:rPr>
              <a:t>should be allowed </a:t>
            </a:r>
            <a:r>
              <a:rPr lang="en-US" altLang="zh-CN" sz="3200" dirty="0" smtClean="0">
                <a:latin typeface="Times New Roman" pitchFamily="18" charset="0"/>
                <a:cs typeface="Times New Roman" pitchFamily="18" charset="0"/>
              </a:rPr>
              <a:t>to choose their own hobbies.</a:t>
            </a:r>
            <a:endParaRPr lang="zh-CN" altLang="en-US" sz="3200" dirty="0">
              <a:latin typeface="Times New Roman" pitchFamily="18" charset="0"/>
              <a:cs typeface="Times New Roman" pitchFamily="18" charset="0"/>
            </a:endParaRPr>
          </a:p>
        </p:txBody>
      </p:sp>
      <p:sp>
        <p:nvSpPr>
          <p:cNvPr id="9" name="TextBox 8"/>
          <p:cNvSpPr txBox="1"/>
          <p:nvPr/>
        </p:nvSpPr>
        <p:spPr>
          <a:xfrm>
            <a:off x="142844" y="214290"/>
            <a:ext cx="2271584" cy="646331"/>
          </a:xfrm>
          <a:prstGeom prst="rect">
            <a:avLst/>
          </a:prstGeom>
          <a:noFill/>
        </p:spPr>
        <p:txBody>
          <a:bodyPr wrap="none" rtlCol="0">
            <a:spAutoFit/>
          </a:bodyPr>
          <a:lstStyle/>
          <a:p>
            <a:r>
              <a:rPr lang="en-US" altLang="zh-CN" sz="3600" dirty="0" smtClean="0">
                <a:solidFill>
                  <a:schemeClr val="accent4"/>
                </a:solidFill>
                <a:latin typeface="Times New Roman" pitchFamily="18" charset="0"/>
                <a:cs typeface="Times New Roman" pitchFamily="18" charset="0"/>
              </a:rPr>
              <a:t>Translation</a:t>
            </a:r>
            <a:endParaRPr lang="zh-CN" alt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285720" y="928670"/>
            <a:ext cx="8501122" cy="3216265"/>
          </a:xfrm>
          <a:prstGeom prst="rect">
            <a:avLst/>
          </a:prstGeom>
          <a:noFill/>
        </p:spPr>
        <p:txBody>
          <a:bodyPr wrap="square" rtlCol="0">
            <a:spAutoFit/>
          </a:bodyPr>
          <a:lstStyle/>
          <a:p>
            <a:pPr marL="514350" indent="-514350"/>
            <a:endParaRPr lang="en-US" altLang="zh-CN" sz="2800" dirty="0" smtClean="0"/>
          </a:p>
          <a:p>
            <a:pPr marL="514350" indent="-514350">
              <a:lnSpc>
                <a:spcPts val="3000"/>
              </a:lnSpc>
            </a:pPr>
            <a:r>
              <a:rPr lang="en-US" altLang="zh-CN" sz="3200" dirty="0" smtClean="0">
                <a:solidFill>
                  <a:schemeClr val="accent4"/>
                </a:solidFill>
              </a:rPr>
              <a:t>5.</a:t>
            </a:r>
            <a:r>
              <a:rPr lang="zh-CN" altLang="en-US" sz="3200" dirty="0" smtClean="0">
                <a:solidFill>
                  <a:schemeClr val="accent4"/>
                </a:solidFill>
              </a:rPr>
              <a:t>钟南山院士因其诚实正直</a:t>
            </a:r>
            <a:r>
              <a:rPr lang="en-US" altLang="zh-CN" sz="3200" dirty="0" smtClean="0">
                <a:solidFill>
                  <a:schemeClr val="accent4"/>
                </a:solidFill>
                <a:latin typeface="Times New Roman" pitchFamily="18" charset="0"/>
                <a:cs typeface="Times New Roman" pitchFamily="18" charset="0"/>
              </a:rPr>
              <a:t>(integrity)</a:t>
            </a:r>
            <a:r>
              <a:rPr lang="zh-CN" altLang="en-US" sz="3200" dirty="0" smtClean="0">
                <a:solidFill>
                  <a:schemeClr val="accent4"/>
                </a:solidFill>
              </a:rPr>
              <a:t>而广受赞誉。</a:t>
            </a:r>
            <a:endParaRPr lang="en-US" altLang="zh-CN" sz="2800" dirty="0" smtClean="0"/>
          </a:p>
          <a:p>
            <a:pPr marL="514350" indent="-514350">
              <a:lnSpc>
                <a:spcPts val="3000"/>
              </a:lnSpc>
            </a:pPr>
            <a:endParaRPr lang="en-US" altLang="zh-CN" sz="2800" dirty="0" smtClean="0"/>
          </a:p>
          <a:p>
            <a:pPr marL="514350" indent="-514350">
              <a:lnSpc>
                <a:spcPts val="3000"/>
              </a:lnSpc>
            </a:pPr>
            <a:endParaRPr lang="en-US" altLang="zh-CN" sz="2800" dirty="0" smtClean="0"/>
          </a:p>
          <a:p>
            <a:pPr marL="514350" indent="-514350">
              <a:lnSpc>
                <a:spcPts val="3000"/>
              </a:lnSpc>
            </a:pPr>
            <a:endParaRPr lang="en-US" altLang="zh-CN" sz="2800" dirty="0" smtClean="0"/>
          </a:p>
          <a:p>
            <a:pPr marL="514350" indent="-514350">
              <a:lnSpc>
                <a:spcPts val="3000"/>
              </a:lnSpc>
            </a:pPr>
            <a:endParaRPr lang="en-US" altLang="zh-CN" sz="2800" dirty="0" smtClean="0"/>
          </a:p>
          <a:p>
            <a:pPr marL="514350" indent="-514350">
              <a:lnSpc>
                <a:spcPts val="3000"/>
              </a:lnSpc>
            </a:pPr>
            <a:r>
              <a:rPr lang="en-US" altLang="zh-CN" sz="2800" dirty="0" smtClean="0">
                <a:solidFill>
                  <a:schemeClr val="accent4"/>
                </a:solidFill>
              </a:rPr>
              <a:t>6. </a:t>
            </a:r>
            <a:r>
              <a:rPr lang="zh-CN" altLang="en-US" sz="2800" dirty="0" smtClean="0">
                <a:solidFill>
                  <a:schemeClr val="accent4"/>
                </a:solidFill>
              </a:rPr>
              <a:t>我们都相信很快能战胜新冠病毒</a:t>
            </a:r>
            <a:r>
              <a:rPr lang="en-US" altLang="zh-CN" sz="3200" dirty="0" smtClean="0">
                <a:solidFill>
                  <a:schemeClr val="accent4"/>
                </a:solidFill>
                <a:latin typeface="Times New Roman" pitchFamily="18" charset="0"/>
                <a:cs typeface="Times New Roman" pitchFamily="18" charset="0"/>
              </a:rPr>
              <a:t>(the corona virus)</a:t>
            </a:r>
            <a:r>
              <a:rPr lang="zh-CN" altLang="en-US" sz="2800" dirty="0" smtClean="0">
                <a:solidFill>
                  <a:schemeClr val="accent4"/>
                </a:solidFill>
              </a:rPr>
              <a:t>。</a:t>
            </a:r>
            <a:endParaRPr lang="zh-CN" altLang="en-US" sz="2800" dirty="0">
              <a:solidFill>
                <a:schemeClr val="accent4"/>
              </a:solidFill>
            </a:endParaRPr>
          </a:p>
        </p:txBody>
      </p:sp>
      <p:sp>
        <p:nvSpPr>
          <p:cNvPr id="6" name="TextBox 5"/>
          <p:cNvSpPr txBox="1"/>
          <p:nvPr/>
        </p:nvSpPr>
        <p:spPr>
          <a:xfrm>
            <a:off x="6072198" y="5643578"/>
            <a:ext cx="184731" cy="369332"/>
          </a:xfrm>
          <a:prstGeom prst="rect">
            <a:avLst/>
          </a:prstGeom>
          <a:noFill/>
        </p:spPr>
        <p:txBody>
          <a:bodyPr wrap="none" rtlCol="0">
            <a:spAutoFit/>
          </a:bodyPr>
          <a:lstStyle/>
          <a:p>
            <a:endParaRPr lang="zh-CN" altLang="en-US" dirty="0"/>
          </a:p>
        </p:txBody>
      </p:sp>
      <p:sp>
        <p:nvSpPr>
          <p:cNvPr id="11" name="TextBox 10"/>
          <p:cNvSpPr txBox="1"/>
          <p:nvPr/>
        </p:nvSpPr>
        <p:spPr>
          <a:xfrm>
            <a:off x="357158" y="4429132"/>
            <a:ext cx="8143932" cy="1077218"/>
          </a:xfrm>
          <a:prstGeom prst="rect">
            <a:avLst/>
          </a:prstGeom>
          <a:noFill/>
        </p:spPr>
        <p:txBody>
          <a:bodyPr wrap="square" rtlCol="0">
            <a:spAutoFit/>
          </a:bodyPr>
          <a:lstStyle/>
          <a:p>
            <a:r>
              <a:rPr lang="en-US" altLang="zh-CN" sz="3200" dirty="0" smtClean="0">
                <a:latin typeface="Times New Roman" pitchFamily="18" charset="0"/>
                <a:cs typeface="Times New Roman" pitchFamily="18" charset="0"/>
              </a:rPr>
              <a:t>We all believe that the corona virus </a:t>
            </a:r>
            <a:r>
              <a:rPr lang="en-US" altLang="zh-CN" sz="3200" dirty="0" smtClean="0">
                <a:solidFill>
                  <a:srgbClr val="FF0000"/>
                </a:solidFill>
                <a:latin typeface="Times New Roman" pitchFamily="18" charset="0"/>
                <a:cs typeface="Times New Roman" pitchFamily="18" charset="0"/>
              </a:rPr>
              <a:t>must be beaten</a:t>
            </a:r>
            <a:r>
              <a:rPr lang="en-US" altLang="zh-CN" sz="3200" dirty="0" smtClean="0">
                <a:latin typeface="Times New Roman" pitchFamily="18" charset="0"/>
                <a:cs typeface="Times New Roman" pitchFamily="18" charset="0"/>
              </a:rPr>
              <a:t> very soon.</a:t>
            </a:r>
            <a:endParaRPr lang="zh-CN" altLang="en-US" sz="3200" dirty="0">
              <a:latin typeface="Times New Roman" pitchFamily="18" charset="0"/>
              <a:cs typeface="Times New Roman" pitchFamily="18" charset="0"/>
            </a:endParaRPr>
          </a:p>
        </p:txBody>
      </p:sp>
      <p:sp>
        <p:nvSpPr>
          <p:cNvPr id="12" name="TextBox 11"/>
          <p:cNvSpPr txBox="1"/>
          <p:nvPr/>
        </p:nvSpPr>
        <p:spPr>
          <a:xfrm>
            <a:off x="428596" y="2643182"/>
            <a:ext cx="8434297" cy="584775"/>
          </a:xfrm>
          <a:prstGeom prst="rect">
            <a:avLst/>
          </a:prstGeom>
          <a:noFill/>
        </p:spPr>
        <p:txBody>
          <a:bodyPr wrap="none" rtlCol="0">
            <a:spAutoFit/>
          </a:bodyPr>
          <a:lstStyle/>
          <a:p>
            <a:r>
              <a:rPr lang="en-US" altLang="zh-CN" sz="3200" dirty="0" smtClean="0">
                <a:latin typeface="Times New Roman" pitchFamily="18" charset="0"/>
                <a:cs typeface="Times New Roman" pitchFamily="18" charset="0"/>
              </a:rPr>
              <a:t>Doctor </a:t>
            </a:r>
            <a:r>
              <a:rPr lang="en-US" altLang="zh-CN" sz="3200" dirty="0" err="1" smtClean="0">
                <a:latin typeface="Times New Roman" pitchFamily="18" charset="0"/>
                <a:cs typeface="Times New Roman" pitchFamily="18" charset="0"/>
              </a:rPr>
              <a:t>Zhong</a:t>
            </a:r>
            <a:r>
              <a:rPr lang="en-US" altLang="zh-CN" sz="3200" dirty="0" smtClean="0">
                <a:latin typeface="Times New Roman" pitchFamily="18" charset="0"/>
                <a:cs typeface="Times New Roman" pitchFamily="18" charset="0"/>
              </a:rPr>
              <a:t> </a:t>
            </a:r>
            <a:r>
              <a:rPr lang="en-US" altLang="zh-CN" sz="3200" dirty="0" err="1" smtClean="0">
                <a:latin typeface="Times New Roman" pitchFamily="18" charset="0"/>
                <a:cs typeface="Times New Roman" pitchFamily="18" charset="0"/>
              </a:rPr>
              <a:t>Nanshan</a:t>
            </a:r>
            <a:r>
              <a:rPr lang="en-US" altLang="zh-CN" sz="3200" dirty="0" smtClean="0">
                <a:latin typeface="Times New Roman" pitchFamily="18" charset="0"/>
                <a:cs typeface="Times New Roman" pitchFamily="18" charset="0"/>
              </a:rPr>
              <a:t> </a:t>
            </a:r>
            <a:r>
              <a:rPr lang="en-US" altLang="zh-CN" sz="3200" dirty="0" smtClean="0">
                <a:solidFill>
                  <a:srgbClr val="FF0000"/>
                </a:solidFill>
                <a:latin typeface="Times New Roman" pitchFamily="18" charset="0"/>
                <a:cs typeface="Times New Roman" pitchFamily="18" charset="0"/>
              </a:rPr>
              <a:t>is praised </a:t>
            </a:r>
            <a:r>
              <a:rPr lang="en-US" altLang="zh-CN" sz="3200" dirty="0" smtClean="0">
                <a:latin typeface="Times New Roman" pitchFamily="18" charset="0"/>
                <a:cs typeface="Times New Roman" pitchFamily="18" charset="0"/>
              </a:rPr>
              <a:t>for his integrity.</a:t>
            </a:r>
            <a:endParaRPr lang="zh-CN" altLang="en-US" sz="3200" dirty="0">
              <a:latin typeface="Times New Roman" pitchFamily="18" charset="0"/>
              <a:cs typeface="Times New Roman" pitchFamily="18" charset="0"/>
            </a:endParaRPr>
          </a:p>
        </p:txBody>
      </p:sp>
      <p:sp>
        <p:nvSpPr>
          <p:cNvPr id="9" name="TextBox 8"/>
          <p:cNvSpPr txBox="1"/>
          <p:nvPr/>
        </p:nvSpPr>
        <p:spPr>
          <a:xfrm>
            <a:off x="142844" y="214290"/>
            <a:ext cx="1672253" cy="646331"/>
          </a:xfrm>
          <a:prstGeom prst="rect">
            <a:avLst/>
          </a:prstGeom>
          <a:noFill/>
        </p:spPr>
        <p:txBody>
          <a:bodyPr wrap="none" rtlCol="0">
            <a:spAutoFit/>
          </a:bodyPr>
          <a:lstStyle/>
          <a:p>
            <a:r>
              <a:rPr lang="en-US" altLang="zh-CN" sz="3600" dirty="0" smtClean="0">
                <a:solidFill>
                  <a:schemeClr val="accent4"/>
                </a:solidFill>
                <a:latin typeface="Times New Roman" pitchFamily="18" charset="0"/>
                <a:cs typeface="Times New Roman" pitchFamily="18" charset="0"/>
              </a:rPr>
              <a:t>Practice</a:t>
            </a:r>
            <a:endParaRPr lang="zh-CN" alt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片.jpg"/>
          <p:cNvPicPr>
            <a:picLocks noGrp="1" noChangeAspect="1"/>
          </p:cNvPicPr>
          <p:nvPr>
            <p:ph idx="1"/>
          </p:nvPr>
        </p:nvPicPr>
        <p:blipFill>
          <a:blip r:embed="rId3"/>
          <a:stretch>
            <a:fillRect/>
          </a:stretch>
        </p:blipFill>
        <p:spPr>
          <a:xfrm>
            <a:off x="1" y="0"/>
            <a:ext cx="9144000" cy="6858000"/>
          </a:xfrm>
        </p:spPr>
      </p:pic>
      <p:sp>
        <p:nvSpPr>
          <p:cNvPr id="2" name="标题 1"/>
          <p:cNvSpPr>
            <a:spLocks noGrp="1"/>
          </p:cNvSpPr>
          <p:nvPr>
            <p:ph type="title"/>
          </p:nvPr>
        </p:nvSpPr>
        <p:spPr>
          <a:xfrm>
            <a:off x="500034" y="1571612"/>
            <a:ext cx="8229600" cy="2571768"/>
          </a:xfrm>
        </p:spPr>
        <p:txBody>
          <a:bodyPr>
            <a:normAutofit/>
          </a:bodyPr>
          <a:lstStyle/>
          <a:p>
            <a:r>
              <a:rPr lang="en-US" altLang="zh-CN" dirty="0" smtClean="0">
                <a:latin typeface="Times New Roman" pitchFamily="18" charset="0"/>
                <a:cs typeface="Times New Roman" pitchFamily="18" charset="0"/>
              </a:rPr>
              <a:t>Thank you so much for watching </a:t>
            </a:r>
            <a:br>
              <a:rPr lang="en-US" altLang="zh-CN" dirty="0" smtClean="0">
                <a:latin typeface="Times New Roman" pitchFamily="18" charset="0"/>
                <a:cs typeface="Times New Roman" pitchFamily="18" charset="0"/>
              </a:rPr>
            </a:br>
            <a:r>
              <a:rPr lang="en-US" altLang="zh-CN" dirty="0" smtClean="0">
                <a:latin typeface="Times New Roman" pitchFamily="18" charset="0"/>
                <a:cs typeface="Times New Roman" pitchFamily="18" charset="0"/>
              </a:rPr>
              <a:t>and bye for now.</a:t>
            </a:r>
            <a:endParaRPr lang="zh-CN" altLang="en-US" dirty="0">
              <a:latin typeface="Times New Roman" pitchFamily="18" charset="0"/>
              <a:cs typeface="Times New Roman" pitchFamily="18" charset="0"/>
            </a:endParaRPr>
          </a:p>
        </p:txBody>
      </p:sp>
      <p:pic>
        <p:nvPicPr>
          <p:cNvPr id="5" name="the rose.mp3">
            <a:hlinkClick r:id="" action="ppaction://media"/>
          </p:cNvPr>
          <p:cNvPicPr>
            <a:picLocks noRot="1" noChangeAspect="1"/>
          </p:cNvPicPr>
          <p:nvPr>
            <a:audioFile r:link="rId1"/>
          </p:nvPr>
        </p:nvPicPr>
        <p:blipFill>
          <a:blip r:embed="rId4"/>
          <a:stretch>
            <a:fillRect/>
          </a:stretch>
        </p:blipFill>
        <p:spPr>
          <a:xfrm>
            <a:off x="7286644" y="4000504"/>
            <a:ext cx="1571636" cy="157163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443"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1816</TotalTime>
  <Words>2199</Words>
  <PresentationFormat>全屏显示(4:3)</PresentationFormat>
  <Paragraphs>243</Paragraphs>
  <Slides>45</Slides>
  <Notes>0</Notes>
  <HiddenSlides>0</HiddenSlides>
  <MMClips>1</MMClips>
  <ScaleCrop>false</ScaleCrop>
  <HeadingPairs>
    <vt:vector size="4" baseType="variant">
      <vt:variant>
        <vt:lpstr>主题</vt:lpstr>
      </vt:variant>
      <vt:variant>
        <vt:i4>1</vt:i4>
      </vt:variant>
      <vt:variant>
        <vt:lpstr>幻灯片标题</vt:lpstr>
      </vt:variant>
      <vt:variant>
        <vt:i4>45</vt:i4>
      </vt:variant>
    </vt:vector>
  </HeadingPairs>
  <TitlesOfParts>
    <vt:vector size="46" baseType="lpstr">
      <vt:lpstr>Office 主题</vt:lpstr>
      <vt:lpstr>中考英语复习指导  被动语态的考查及运用</vt:lpstr>
      <vt:lpstr>The Passive Voice</vt:lpstr>
      <vt:lpstr> </vt:lpstr>
      <vt:lpstr>Practice</vt:lpstr>
      <vt:lpstr>Practice</vt:lpstr>
      <vt:lpstr>Practice</vt:lpstr>
      <vt:lpstr>Practice</vt:lpstr>
      <vt:lpstr>Practice</vt:lpstr>
      <vt:lpstr>三、被动语态的基本用法</vt:lpstr>
      <vt:lpstr>三、被动语态的基本用法</vt:lpstr>
      <vt:lpstr>三、被动语态的基本用法</vt:lpstr>
      <vt:lpstr>幻灯片 12</vt:lpstr>
      <vt:lpstr>四、被动语态六注意</vt:lpstr>
      <vt:lpstr>四、被动语态六注意</vt:lpstr>
      <vt:lpstr>Practice</vt:lpstr>
      <vt:lpstr>四、被动语态六注意</vt:lpstr>
      <vt:lpstr>Practice</vt:lpstr>
      <vt:lpstr>幻灯片 18</vt:lpstr>
      <vt:lpstr>Practice</vt:lpstr>
      <vt:lpstr>四、被动语态六注意</vt:lpstr>
      <vt:lpstr>Practice</vt:lpstr>
      <vt:lpstr>四、被动语态六注意</vt:lpstr>
      <vt:lpstr>Practice</vt:lpstr>
      <vt:lpstr>四、被动语态六注意</vt:lpstr>
      <vt:lpstr>Practice</vt:lpstr>
      <vt:lpstr>Summary</vt:lpstr>
      <vt:lpstr>Practice       下列各句均有一处错误，请找              出并改正过来。</vt:lpstr>
      <vt:lpstr>中考真题</vt:lpstr>
      <vt:lpstr>中考真题</vt:lpstr>
      <vt:lpstr>中考真题</vt:lpstr>
      <vt:lpstr>中考真题</vt:lpstr>
      <vt:lpstr>中考真题</vt:lpstr>
      <vt:lpstr>中考真题</vt:lpstr>
      <vt:lpstr>中考真题</vt:lpstr>
      <vt:lpstr>中考真题</vt:lpstr>
      <vt:lpstr>中考真题</vt:lpstr>
      <vt:lpstr>A passage to pick out the passive voice </vt:lpstr>
      <vt:lpstr>A passage </vt:lpstr>
      <vt:lpstr>A passage </vt:lpstr>
      <vt:lpstr>A passage </vt:lpstr>
      <vt:lpstr>A passage </vt:lpstr>
      <vt:lpstr>幻灯片 42</vt:lpstr>
      <vt:lpstr>幻灯片 43</vt:lpstr>
      <vt:lpstr>幻灯片 44</vt:lpstr>
      <vt:lpstr>Thank you so much for watching  and bye for now.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Passive Voice</dc:title>
  <dc:creator>A</dc:creator>
  <cp:lastModifiedBy>丁卫军</cp:lastModifiedBy>
  <cp:revision>230</cp:revision>
  <dcterms:created xsi:type="dcterms:W3CDTF">2020-02-04T03:27:46Z</dcterms:created>
  <dcterms:modified xsi:type="dcterms:W3CDTF">2020-02-11T07:51:30Z</dcterms:modified>
</cp:coreProperties>
</file>